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1" r:id="rId1"/>
  </p:sldMasterIdLst>
  <p:notesMasterIdLst>
    <p:notesMasterId r:id="rId23"/>
  </p:notesMasterIdLst>
  <p:sldIdLst>
    <p:sldId id="281" r:id="rId2"/>
    <p:sldId id="438" r:id="rId3"/>
    <p:sldId id="437" r:id="rId4"/>
    <p:sldId id="474" r:id="rId5"/>
    <p:sldId id="473" r:id="rId6"/>
    <p:sldId id="458" r:id="rId7"/>
    <p:sldId id="459" r:id="rId8"/>
    <p:sldId id="468" r:id="rId9"/>
    <p:sldId id="469" r:id="rId10"/>
    <p:sldId id="470" r:id="rId11"/>
    <p:sldId id="472" r:id="rId12"/>
    <p:sldId id="460" r:id="rId13"/>
    <p:sldId id="461" r:id="rId14"/>
    <p:sldId id="467" r:id="rId15"/>
    <p:sldId id="475" r:id="rId16"/>
    <p:sldId id="476" r:id="rId17"/>
    <p:sldId id="463" r:id="rId18"/>
    <p:sldId id="466" r:id="rId19"/>
    <p:sldId id="457" r:id="rId20"/>
    <p:sldId id="465" r:id="rId21"/>
    <p:sldId id="4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2E23FBE-ABC1-EA42-8BD0-16BEBD7EF442}">
          <p14:sldIdLst>
            <p14:sldId id="281"/>
          </p14:sldIdLst>
        </p14:section>
        <p14:section name="Background &amp; Research Problem" id="{8A48F6CB-CE0F-415D-B025-FA444974982D}">
          <p14:sldIdLst>
            <p14:sldId id="438"/>
            <p14:sldId id="437"/>
            <p14:sldId id="474"/>
            <p14:sldId id="473"/>
          </p14:sldIdLst>
        </p14:section>
        <p14:section name="MITRE: ADAPT Framework and Solution" id="{4B9E1A88-30A7-7D46-A2BD-A2500B571286}">
          <p14:sldIdLst>
            <p14:sldId id="458"/>
            <p14:sldId id="459"/>
            <p14:sldId id="468"/>
            <p14:sldId id="469"/>
            <p14:sldId id="470"/>
            <p14:sldId id="472"/>
          </p14:sldIdLst>
        </p14:section>
        <p14:section name="Multi-Objective Optimization Approach" id="{559DFDA9-07F2-CD47-B1C5-B6CB0BAECC12}">
          <p14:sldIdLst>
            <p14:sldId id="460"/>
            <p14:sldId id="461"/>
            <p14:sldId id="467"/>
            <p14:sldId id="475"/>
            <p14:sldId id="476"/>
          </p14:sldIdLst>
        </p14:section>
        <p14:section name="Summary &amp; Next Steps" id="{8970CB8D-F27F-C74F-9A86-7B6226434CA2}">
          <p14:sldIdLst>
            <p14:sldId id="463"/>
            <p14:sldId id="466"/>
            <p14:sldId id="457"/>
            <p14:sldId id="465"/>
            <p14:sldId id="4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et Harvey" initials="JH" lastIdx="28" clrIdx="0">
    <p:extLst>
      <p:ext uri="{19B8F6BF-5375-455C-9EA6-DF929625EA0E}">
        <p15:presenceInfo xmlns:p15="http://schemas.microsoft.com/office/powerpoint/2012/main" userId="S::JHARVEY@MITRE.ORG::b4608c05-6e59-4bf3-87d1-9c858e88a1e6" providerId="AD"/>
      </p:ext>
    </p:extLst>
  </p:cmAuthor>
  <p:cmAuthor id="2" name="Jeri Taylor" initials="JT" lastIdx="19" clrIdx="1">
    <p:extLst>
      <p:ext uri="{19B8F6BF-5375-455C-9EA6-DF929625EA0E}">
        <p15:presenceInfo xmlns:p15="http://schemas.microsoft.com/office/powerpoint/2012/main" userId="S::JERITAYLOR@MITRE.ORG::3822cdb7-5e08-491b-ba3c-d06f7974d2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29A"/>
    <a:srgbClr val="ECECEC"/>
    <a:srgbClr val="0D2541"/>
    <a:srgbClr val="FFFFFF"/>
    <a:srgbClr val="FFFC00"/>
    <a:srgbClr val="0E2641"/>
    <a:srgbClr val="000000"/>
    <a:srgbClr val="E5EEEF"/>
    <a:srgbClr val="335EAC"/>
    <a:srgbClr val="39C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98" autoAdjust="0"/>
    <p:restoredTop sz="96164" autoAdjust="0"/>
  </p:normalViewPr>
  <p:slideViewPr>
    <p:cSldViewPr snapToObjects="1" showGuides="1">
      <p:cViewPr>
        <p:scale>
          <a:sx n="10" d="100"/>
          <a:sy n="10" d="100"/>
        </p:scale>
        <p:origin x="4344" y="26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11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2F41DA98-DD0A-1B4F-A599-A48A0F931A5C}" type="datetimeFigureOut">
              <a:rPr lang="en-US" smtClean="0"/>
              <a:pPr/>
              <a:t>12/13/24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63E89008-A845-3542-9030-80EE4706E754}" type="slidenum">
              <a:rPr lang="en-US" smtClean="0"/>
              <a:pPr/>
              <a:t>‹#›</a:t>
            </a:fld>
            <a:endParaRPr lang="en-US" dirty="0"/>
          </a:p>
        </p:txBody>
      </p:sp>
    </p:spTree>
    <p:extLst>
      <p:ext uri="{BB962C8B-B14F-4D97-AF65-F5344CB8AC3E}">
        <p14:creationId xmlns:p14="http://schemas.microsoft.com/office/powerpoint/2010/main" val="129345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CCDFB8-CE1E-4CEA-A9A7-0392F69410F3}" type="slidenum">
              <a:rPr lang="en-US" smtClean="0"/>
              <a:t>1</a:t>
            </a:fld>
            <a:endParaRPr lang="en-US" dirty="0"/>
          </a:p>
        </p:txBody>
      </p:sp>
    </p:spTree>
    <p:extLst>
      <p:ext uri="{BB962C8B-B14F-4D97-AF65-F5344CB8AC3E}">
        <p14:creationId xmlns:p14="http://schemas.microsoft.com/office/powerpoint/2010/main" val="145807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3</a:t>
            </a:fld>
            <a:endParaRPr lang="en-US" dirty="0"/>
          </a:p>
        </p:txBody>
      </p:sp>
    </p:spTree>
    <p:extLst>
      <p:ext uri="{BB962C8B-B14F-4D97-AF65-F5344CB8AC3E}">
        <p14:creationId xmlns:p14="http://schemas.microsoft.com/office/powerpoint/2010/main" val="3591703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5</a:t>
            </a:fld>
            <a:endParaRPr lang="en-US" dirty="0"/>
          </a:p>
        </p:txBody>
      </p:sp>
    </p:spTree>
    <p:extLst>
      <p:ext uri="{BB962C8B-B14F-4D97-AF65-F5344CB8AC3E}">
        <p14:creationId xmlns:p14="http://schemas.microsoft.com/office/powerpoint/2010/main" val="739517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defRPr/>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The MITRE ADAPT™ </a:t>
            </a:r>
            <a:r>
              <a:rPr lang="en-US" sz="1200" b="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software is designed as an </a:t>
            </a:r>
            <a:r>
              <a:rPr lang="en-US" sz="1200" b="1"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end-to-end decision support tool</a:t>
            </a:r>
            <a:r>
              <a:rPr lang="en-US" sz="1200" b="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 for users to efficiently integrate analyses ​of climate-change risks, impacts, and adaptation response option sets for Infrastructure Resilience</a:t>
            </a: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 </a:t>
            </a:r>
          </a:p>
          <a:p>
            <a:pPr marL="0" indent="0">
              <a:buNone/>
              <a:defRPr/>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The ADAPT framework leverages </a:t>
            </a:r>
            <a:r>
              <a:rPr kumimoji="0" lang="en-US" sz="1200" b="1"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climate sciences context with machine learning/big data analysis </a:t>
            </a: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to provide actionable insights, supporting proactive climate adaptation tailored to stakeholder needs.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7</a:t>
            </a:fld>
            <a:endParaRPr lang="en-US" dirty="0"/>
          </a:p>
        </p:txBody>
      </p:sp>
    </p:spTree>
    <p:extLst>
      <p:ext uri="{BB962C8B-B14F-4D97-AF65-F5344CB8AC3E}">
        <p14:creationId xmlns:p14="http://schemas.microsoft.com/office/powerpoint/2010/main" val="22187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ADAPT works with the user’s interests to pinpoint the </a:t>
            </a:r>
            <a:r>
              <a:rPr lang="en-US" sz="1200" b="1" dirty="0"/>
              <a:t>direct vulnerabilities and exposure impacts of climate events within a decision maker's jurisdiction</a:t>
            </a:r>
            <a:r>
              <a:rPr lang="en-US" sz="1200" dirty="0"/>
              <a:t>.</a:t>
            </a:r>
            <a:r>
              <a:rPr lang="en-US" sz="1200" b="0" dirty="0"/>
              <a:t> It then calculates the associated costs for each exposure impact, enabling strategic decision-making.</a:t>
            </a:r>
          </a:p>
          <a:p>
            <a:endParaRPr lang="en-US" sz="1200" b="0" dirty="0"/>
          </a:p>
          <a:p>
            <a:r>
              <a:rPr lang="en-US" sz="1200" b="0" dirty="0"/>
              <a:t>To assess impacts, ADAPT considers various variables per jurisdiction, such as residential energy usage, population projections, and electric charge rate tiers. It then applies a varied cohort of Physics-Based and ML modeling algorithms, like Time Series Auto-Arima Forecasting, to predict future trends of those variables</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9</a:t>
            </a:fld>
            <a:endParaRPr lang="en-US" dirty="0"/>
          </a:p>
        </p:txBody>
      </p:sp>
    </p:spTree>
    <p:extLst>
      <p:ext uri="{BB962C8B-B14F-4D97-AF65-F5344CB8AC3E}">
        <p14:creationId xmlns:p14="http://schemas.microsoft.com/office/powerpoint/2010/main" val="1367863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E89008-A845-3542-9030-80EE4706E754}" type="slidenum">
              <a:rPr lang="en-US" smtClean="0"/>
              <a:pPr/>
              <a:t>10</a:t>
            </a:fld>
            <a:endParaRPr lang="en-US" dirty="0"/>
          </a:p>
        </p:txBody>
      </p:sp>
    </p:spTree>
    <p:extLst>
      <p:ext uri="{BB962C8B-B14F-4D97-AF65-F5344CB8AC3E}">
        <p14:creationId xmlns:p14="http://schemas.microsoft.com/office/powerpoint/2010/main" val="854982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Pareto Optimal</a:t>
            </a:r>
            <a:r>
              <a:rPr lang="en-US" b="0" i="0" u="none" strike="noStrike" dirty="0">
                <a:solidFill>
                  <a:srgbClr val="000000"/>
                </a:solidFill>
                <a:effectLst/>
              </a:rPr>
              <a:t>: A solution (or set of design variables) is considered </a:t>
            </a:r>
            <a:r>
              <a:rPr lang="en-US" b="0" i="1" u="none" strike="noStrike" dirty="0">
                <a:solidFill>
                  <a:srgbClr val="000000"/>
                </a:solidFill>
                <a:effectLst/>
              </a:rPr>
              <a:t>Pareto optimal</a:t>
            </a:r>
            <a:r>
              <a:rPr lang="en-US" b="0" i="0" u="none" strike="noStrike" dirty="0">
                <a:solidFill>
                  <a:srgbClr val="000000"/>
                </a:solidFill>
                <a:effectLst/>
              </a:rPr>
              <a:t> if it cannot be improved in any one objective without causing a deterioration in at least one other objective. In other words, no other solution in the search space strictly outperforms it on all fronts. Pareto optimality represents a state where any movement away from that solution would entail trading off one objective against another.</a:t>
            </a:r>
          </a:p>
          <a:p>
            <a:pPr algn="l"/>
            <a:r>
              <a:rPr lang="en-US" b="1" i="0" u="none" strike="noStrike" dirty="0">
                <a:solidFill>
                  <a:srgbClr val="000000"/>
                </a:solidFill>
                <a:effectLst/>
              </a:rPr>
              <a:t>Pareto Front</a:t>
            </a:r>
            <a:r>
              <a:rPr lang="en-US" b="0" i="0" u="none" strike="noStrike" dirty="0">
                <a:solidFill>
                  <a:srgbClr val="000000"/>
                </a:solidFill>
                <a:effectLst/>
              </a:rPr>
              <a:t>: The </a:t>
            </a:r>
            <a:r>
              <a:rPr lang="en-US" b="0" i="1" u="none" strike="noStrike" dirty="0">
                <a:solidFill>
                  <a:srgbClr val="000000"/>
                </a:solidFill>
                <a:effectLst/>
              </a:rPr>
              <a:t>Pareto front</a:t>
            </a:r>
            <a:r>
              <a:rPr lang="en-US" b="0" i="0" u="none" strike="noStrike" dirty="0">
                <a:solidFill>
                  <a:srgbClr val="000000"/>
                </a:solidFill>
                <a:effectLst/>
              </a:rPr>
              <a:t> is the collection of Pareto optimal solutions in the objective space. It forms the boundary separating solutions that are attainable and represent the best compromises among conflicting objectives from those that are not. Graphically, in two-objective problems, this front often appears as a curve (or surface in higher dimensions) along which any further improvement in one objective would necessitate some sacrifice in at least one other objective</a:t>
            </a:r>
          </a:p>
          <a:p>
            <a:endParaRPr lang="en-US" dirty="0"/>
          </a:p>
        </p:txBody>
      </p:sp>
      <p:sp>
        <p:nvSpPr>
          <p:cNvPr id="4" name="Slide Number Placeholder 3"/>
          <p:cNvSpPr>
            <a:spLocks noGrp="1"/>
          </p:cNvSpPr>
          <p:nvPr>
            <p:ph type="sldNum" sz="quarter" idx="5"/>
          </p:nvPr>
        </p:nvSpPr>
        <p:spPr/>
        <p:txBody>
          <a:bodyPr/>
          <a:lstStyle/>
          <a:p>
            <a:fld id="{63E89008-A845-3542-9030-80EE4706E754}" type="slidenum">
              <a:rPr lang="en-US" smtClean="0"/>
              <a:pPr/>
              <a:t>13</a:t>
            </a:fld>
            <a:endParaRPr lang="en-US" dirty="0"/>
          </a:p>
        </p:txBody>
      </p:sp>
    </p:spTree>
    <p:extLst>
      <p:ext uri="{BB962C8B-B14F-4D97-AF65-F5344CB8AC3E}">
        <p14:creationId xmlns:p14="http://schemas.microsoft.com/office/powerpoint/2010/main" val="2619314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7F9F-3202-B443-A87A-BDA16F4A141C}"/>
              </a:ext>
            </a:extLst>
          </p:cNvPr>
          <p:cNvSpPr>
            <a:spLocks noGrp="1"/>
          </p:cNvSpPr>
          <p:nvPr>
            <p:ph type="ctrTitle"/>
          </p:nvPr>
        </p:nvSpPr>
        <p:spPr>
          <a:xfrm>
            <a:off x="560832" y="1303655"/>
            <a:ext cx="9144000" cy="2009720"/>
          </a:xfrm>
        </p:spPr>
        <p:txBody>
          <a:bodyPr anchor="b" anchorCtr="0"/>
          <a:lstStyle>
            <a:lvl1pPr algn="l">
              <a:lnSpc>
                <a:spcPct val="100000"/>
              </a:lnSpc>
              <a:spcBef>
                <a:spcPts val="1000"/>
              </a:spcBef>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EEFF059-95DD-D442-8A2F-BA0EC6593E12}"/>
              </a:ext>
            </a:extLst>
          </p:cNvPr>
          <p:cNvSpPr>
            <a:spLocks noGrp="1"/>
          </p:cNvSpPr>
          <p:nvPr>
            <p:ph type="subTitle" idx="1"/>
          </p:nvPr>
        </p:nvSpPr>
        <p:spPr>
          <a:xfrm>
            <a:off x="560832" y="3446675"/>
            <a:ext cx="9144000" cy="560059"/>
          </a:xfrm>
          <a:prstGeom prst="rect">
            <a:avLst/>
          </a:prstGeom>
        </p:spPr>
        <p:txBody>
          <a:bodyPr anchor="t"/>
          <a:lstStyle>
            <a:lvl1pPr marL="0" indent="0" algn="l">
              <a:lnSpc>
                <a:spcPct val="100000"/>
              </a:lnSpc>
              <a:spcBef>
                <a:spcPts val="1000"/>
              </a:spcBef>
              <a:spcAft>
                <a:spcPts val="0"/>
              </a:spcAft>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8" name="Text Placeholder 5">
            <a:extLst>
              <a:ext uri="{FF2B5EF4-FFF2-40B4-BE49-F238E27FC236}">
                <a16:creationId xmlns:a16="http://schemas.microsoft.com/office/drawing/2014/main" id="{7A3D1CCA-73DE-0941-8F45-344E5CC6057F}"/>
              </a:ext>
            </a:extLst>
          </p:cNvPr>
          <p:cNvSpPr>
            <a:spLocks noGrp="1"/>
          </p:cNvSpPr>
          <p:nvPr>
            <p:ph type="body" sz="quarter" idx="20" hasCustomPrompt="1"/>
          </p:nvPr>
        </p:nvSpPr>
        <p:spPr>
          <a:xfrm>
            <a:off x="560834" y="4090988"/>
            <a:ext cx="4687887" cy="628650"/>
          </a:xfrm>
          <a:prstGeom prst="rect">
            <a:avLst/>
          </a:prstGeom>
        </p:spPr>
        <p:txBody>
          <a:bodyPr anchor="t" anchorCtr="0"/>
          <a:lstStyle>
            <a:lvl1pPr>
              <a:lnSpc>
                <a:spcPct val="100000"/>
              </a:lnSpc>
              <a:spcBef>
                <a:spcPts val="1000"/>
              </a:spcBef>
              <a:buFontTx/>
              <a:buNone/>
              <a:defRPr sz="1800"/>
            </a:lvl1pPr>
          </a:lstStyle>
          <a:p>
            <a:pPr lvl="0"/>
            <a:r>
              <a:rPr lang="en-US" dirty="0"/>
              <a:t>Click to edit date</a:t>
            </a:r>
          </a:p>
        </p:txBody>
      </p:sp>
      <p:sp>
        <p:nvSpPr>
          <p:cNvPr id="37" name="Footer Placeholder 4">
            <a:extLst>
              <a:ext uri="{FF2B5EF4-FFF2-40B4-BE49-F238E27FC236}">
                <a16:creationId xmlns:a16="http://schemas.microsoft.com/office/drawing/2014/main" id="{C55AACF5-EF00-CB42-823A-B94F99F731DB}"/>
              </a:ext>
            </a:extLst>
          </p:cNvPr>
          <p:cNvSpPr>
            <a:spLocks noGrp="1"/>
          </p:cNvSpPr>
          <p:nvPr>
            <p:ph type="ftr" sz="quarter" idx="3"/>
          </p:nvPr>
        </p:nvSpPr>
        <p:spPr>
          <a:xfrm>
            <a:off x="1645920" y="6217920"/>
            <a:ext cx="5120640" cy="182880"/>
          </a:xfrm>
          <a:prstGeom prst="rect">
            <a:avLst/>
          </a:prstGeom>
        </p:spPr>
        <p:txBody>
          <a:bodyPr vert="horz" lIns="0" tIns="0" rIns="0" bIns="0" rtlCol="0" anchor="ctr">
            <a:noAutofit/>
          </a:bodyPr>
          <a:lstStyle>
            <a:lvl1pPr algn="l">
              <a:defRPr sz="800" cap="all" baseline="0">
                <a:solidFill>
                  <a:schemeClr val="tx1"/>
                </a:solidFill>
              </a:defRPr>
            </a:lvl1pPr>
          </a:lstStyle>
          <a:p>
            <a:r>
              <a:rPr lang="en-US" dirty="0"/>
              <a:t>© 2024 THE MITRE CORPORATION. ALL RIGHTS RESERVED. FOR INTERNAL USE ONLY.</a:t>
            </a:r>
          </a:p>
        </p:txBody>
      </p:sp>
      <p:pic>
        <p:nvPicPr>
          <p:cNvPr id="10" name="Picture 9" descr="MITRE Logo MITRE Solving Problems For A Safer World">
            <a:extLst>
              <a:ext uri="{FF2B5EF4-FFF2-40B4-BE49-F238E27FC236}">
                <a16:creationId xmlns:a16="http://schemas.microsoft.com/office/drawing/2014/main" id="{EE35D647-412B-43F5-B738-2DBCD83BF2F6}"/>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9013152" y="6172200"/>
            <a:ext cx="2764612" cy="274320"/>
          </a:xfrm>
          <a:prstGeom prst="rect">
            <a:avLst/>
          </a:prstGeom>
        </p:spPr>
      </p:pic>
      <p:sp>
        <p:nvSpPr>
          <p:cNvPr id="11" name="Text Placeholder 29">
            <a:extLst>
              <a:ext uri="{FF2B5EF4-FFF2-40B4-BE49-F238E27FC236}">
                <a16:creationId xmlns:a16="http://schemas.microsoft.com/office/drawing/2014/main" id="{2B43BD34-27FE-427A-A283-6BD434AED49D}"/>
              </a:ext>
            </a:extLst>
          </p:cNvPr>
          <p:cNvSpPr>
            <a:spLocks noGrp="1"/>
          </p:cNvSpPr>
          <p:nvPr>
            <p:ph type="body" sz="quarter" idx="19" hasCustomPrompt="1"/>
          </p:nvPr>
        </p:nvSpPr>
        <p:spPr>
          <a:xfrm>
            <a:off x="545592" y="274485"/>
            <a:ext cx="8656320" cy="560059"/>
          </a:xfrm>
          <a:prstGeom prst="rect">
            <a:avLst/>
          </a:prstGeom>
        </p:spPr>
        <p:txBody>
          <a:bodyPr anchor="ctr"/>
          <a:lstStyle>
            <a:lvl1pPr marL="0" marR="0" indent="0" algn="l" defTabSz="914400" rtl="0" eaLnBrk="1" fontAlgn="auto" latinLnBrk="0" hangingPunct="1">
              <a:lnSpc>
                <a:spcPct val="100000"/>
              </a:lnSpc>
              <a:spcBef>
                <a:spcPts val="600"/>
              </a:spcBef>
              <a:spcAft>
                <a:spcPts val="600"/>
              </a:spcAft>
              <a:buClrTx/>
              <a:buSzTx/>
              <a:buFont typeface="Arial"/>
              <a:buNone/>
              <a:tabLst/>
              <a:defRPr sz="2800" b="1">
                <a:solidFill>
                  <a:srgbClr val="FFFC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dirty="0"/>
              <a:t>Disclaimer: </a:t>
            </a:r>
            <a:r>
              <a:rPr lang="en-US" b="1" dirty="0"/>
              <a:t>Printing your PPT? Please use white PPT template options</a:t>
            </a:r>
            <a:r>
              <a:rPr lang="en-US" dirty="0"/>
              <a:t>.</a:t>
            </a:r>
            <a:endParaRPr kumimoji="0" lang="en-US" altLang="en-US" sz="2400" b="1" i="0" u="none" strike="noStrike" cap="none" normalizeH="0" baseline="0" dirty="0">
              <a:ln>
                <a:noFill/>
              </a:ln>
              <a:solidFill>
                <a:schemeClr val="accent2"/>
              </a:solidFill>
              <a:effectLst/>
              <a:latin typeface="Arial" panose="020B0604020202020204" pitchFamily="34" charset="0"/>
            </a:endParaRPr>
          </a:p>
        </p:txBody>
      </p:sp>
      <p:pic>
        <p:nvPicPr>
          <p:cNvPr id="5" name="Picture 4" descr="A picture containing text, sign&#10;&#10;Description automatically generated">
            <a:extLst>
              <a:ext uri="{FF2B5EF4-FFF2-40B4-BE49-F238E27FC236}">
                <a16:creationId xmlns:a16="http://schemas.microsoft.com/office/drawing/2014/main" id="{2B952B70-437C-462C-AD52-0F77143BF82F}"/>
              </a:ext>
            </a:extLst>
          </p:cNvPr>
          <p:cNvPicPr>
            <a:picLocks noChangeAspect="1"/>
          </p:cNvPicPr>
          <p:nvPr userDrawn="1"/>
        </p:nvPicPr>
        <p:blipFill>
          <a:blip r:embed="rId3"/>
          <a:stretch>
            <a:fillRect/>
          </a:stretch>
        </p:blipFill>
        <p:spPr>
          <a:xfrm>
            <a:off x="0" y="5303520"/>
            <a:ext cx="1554480" cy="1554480"/>
          </a:xfrm>
          <a:prstGeom prst="rect">
            <a:avLst/>
          </a:prstGeom>
        </p:spPr>
      </p:pic>
      <p:pic>
        <p:nvPicPr>
          <p:cNvPr id="9" name="Picture 8" descr="A black rectangle with a yellow background&#10;&#10;Description automatically generated with low confidence">
            <a:extLst>
              <a:ext uri="{FF2B5EF4-FFF2-40B4-BE49-F238E27FC236}">
                <a16:creationId xmlns:a16="http://schemas.microsoft.com/office/drawing/2014/main" id="{CF182546-D092-4007-AC8E-7DB855065E6E}"/>
              </a:ext>
            </a:extLst>
          </p:cNvPr>
          <p:cNvPicPr>
            <a:picLocks noChangeAspect="1"/>
          </p:cNvPicPr>
          <p:nvPr userDrawn="1"/>
        </p:nvPicPr>
        <p:blipFill>
          <a:blip r:embed="rId4"/>
          <a:stretch>
            <a:fillRect/>
          </a:stretch>
        </p:blipFill>
        <p:spPr>
          <a:xfrm>
            <a:off x="10637520" y="0"/>
            <a:ext cx="1554480" cy="1554480"/>
          </a:xfrm>
          <a:prstGeom prst="rect">
            <a:avLst/>
          </a:prstGeom>
        </p:spPr>
      </p:pic>
    </p:spTree>
    <p:extLst>
      <p:ext uri="{BB962C8B-B14F-4D97-AF65-F5344CB8AC3E}">
        <p14:creationId xmlns:p14="http://schemas.microsoft.com/office/powerpoint/2010/main" val="96197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p:txBody>
          <a:bodyPr anchor="b"/>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083045F3-7F02-B748-858E-C187C9C40B54}"/>
              </a:ext>
            </a:extLst>
          </p:cNvPr>
          <p:cNvSpPr>
            <a:spLocks noGrp="1"/>
          </p:cNvSpPr>
          <p:nvPr>
            <p:ph sz="quarter" idx="13" hasCustomPrompt="1"/>
          </p:nvPr>
        </p:nvSpPr>
        <p:spPr>
          <a:xfrm>
            <a:off x="426720" y="1371600"/>
            <a:ext cx="11338560" cy="4572000"/>
          </a:xfrm>
        </p:spPr>
        <p:txBody>
          <a:bodyPr/>
          <a:lstStyle>
            <a:lvl3pPr marL="690563" indent="-228600">
              <a:lnSpc>
                <a:spcPct val="100000"/>
              </a:lnSpc>
              <a:spcBef>
                <a:spcPts val="1000"/>
              </a:spcBef>
              <a:spcAft>
                <a:spcPts val="0"/>
              </a:spcAft>
              <a:defRPr sz="1800"/>
            </a:lvl3pPr>
            <a:lvl4pPr marL="914400" indent="-228600">
              <a:lnSpc>
                <a:spcPct val="100000"/>
              </a:lnSpc>
              <a:spcBef>
                <a:spcPts val="1000"/>
              </a:spcBef>
              <a:spcAft>
                <a:spcPts val="0"/>
              </a:spcAft>
              <a:defRPr sz="1600"/>
            </a:lvl4pPr>
            <a:lvl5pPr marL="1147763" indent="-228600">
              <a:lnSpc>
                <a:spcPct val="100000"/>
              </a:lnSpc>
              <a:spcBef>
                <a:spcPts val="1000"/>
              </a:spcBef>
              <a:spcAft>
                <a:spcPts val="0"/>
              </a:spcAft>
              <a:defRPr sz="1400"/>
            </a:lvl5pPr>
            <a:lvl6pPr marL="914400" indent="-228600">
              <a:lnSpc>
                <a:spcPct val="100000"/>
              </a:lnSpc>
              <a:spcBef>
                <a:spcPts val="1000"/>
              </a:spcBef>
              <a:spcAft>
                <a:spcPts val="0"/>
              </a:spcAft>
              <a:buFont typeface="Wingdings" panose="05000000000000000000" pitchFamily="2" charset="2"/>
              <a:buChar char="§"/>
              <a:defRPr sz="1600"/>
            </a:lvl6pPr>
            <a:lvl7pPr marL="1138238" indent="-228600">
              <a:lnSpc>
                <a:spcPct val="100000"/>
              </a:lnSpc>
              <a:spcBef>
                <a:spcPts val="1000"/>
              </a:spcBef>
              <a:spcAft>
                <a:spcPts val="0"/>
              </a:spcAft>
              <a:defRPr sz="1400"/>
            </a:lvl7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234E3CA2-6739-474E-8D82-5BED10A03FAB}"/>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pic>
        <p:nvPicPr>
          <p:cNvPr id="4" name="Picture 3" descr="MITRE Logo MITRE">
            <a:extLst>
              <a:ext uri="{FF2B5EF4-FFF2-40B4-BE49-F238E27FC236}">
                <a16:creationId xmlns:a16="http://schemas.microsoft.com/office/drawing/2014/main" id="{62496D60-6A52-48ED-A36D-59816AB37F3E}"/>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47060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Section Divid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E4727B-F77C-0F4F-B8FC-A3CB54F7C373}"/>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F07BA89-147B-D544-859D-FE2871473492}"/>
              </a:ext>
            </a:extLst>
          </p:cNvPr>
          <p:cNvSpPr>
            <a:spLocks noGrp="1"/>
          </p:cNvSpPr>
          <p:nvPr>
            <p:ph type="title" hasCustomPrompt="1"/>
          </p:nvPr>
        </p:nvSpPr>
        <p:spPr>
          <a:xfrm>
            <a:off x="426720" y="2926080"/>
            <a:ext cx="10515600" cy="840230"/>
          </a:xfrm>
        </p:spPr>
        <p:txBody>
          <a:bodyPr anchor="ctr">
            <a:noAutofit/>
          </a:bodyPr>
          <a:lstStyle>
            <a:lvl1pPr>
              <a:lnSpc>
                <a:spcPct val="100000"/>
              </a:lnSpc>
              <a:spcBef>
                <a:spcPts val="1000"/>
              </a:spcBef>
              <a:defRPr sz="3600"/>
            </a:lvl1pPr>
          </a:lstStyle>
          <a:p>
            <a:r>
              <a:rPr lang="en-US" dirty="0"/>
              <a:t>Section Title</a:t>
            </a:r>
          </a:p>
        </p:txBody>
      </p:sp>
      <p:sp>
        <p:nvSpPr>
          <p:cNvPr id="12" name="Footer Placeholder 4">
            <a:extLst>
              <a:ext uri="{FF2B5EF4-FFF2-40B4-BE49-F238E27FC236}">
                <a16:creationId xmlns:a16="http://schemas.microsoft.com/office/drawing/2014/main" id="{F80D2814-8536-D34E-9A51-F250DEB4F82C}"/>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pic>
        <p:nvPicPr>
          <p:cNvPr id="7" name="Picture 6" descr="MITRE Logo MITRE">
            <a:extLst>
              <a:ext uri="{FF2B5EF4-FFF2-40B4-BE49-F238E27FC236}">
                <a16:creationId xmlns:a16="http://schemas.microsoft.com/office/drawing/2014/main" id="{CB7C18C8-DB61-4BC6-8ECE-0A8290898980}"/>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3265864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3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429768"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4381500"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4" name="Text Placeholder 12">
            <a:extLst>
              <a:ext uri="{FF2B5EF4-FFF2-40B4-BE49-F238E27FC236}">
                <a16:creationId xmlns:a16="http://schemas.microsoft.com/office/drawing/2014/main" id="{B67DA3E1-D040-1944-85D2-003542FF29BF}"/>
              </a:ext>
            </a:extLst>
          </p:cNvPr>
          <p:cNvSpPr>
            <a:spLocks noGrp="1"/>
          </p:cNvSpPr>
          <p:nvPr>
            <p:ph type="body" sz="quarter" idx="17"/>
          </p:nvPr>
        </p:nvSpPr>
        <p:spPr>
          <a:xfrm>
            <a:off x="4381500"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7F18B598-C082-C74A-9346-8C633AA97C5F}"/>
              </a:ext>
            </a:extLst>
          </p:cNvPr>
          <p:cNvSpPr>
            <a:spLocks noGrp="1"/>
          </p:cNvSpPr>
          <p:nvPr>
            <p:ph type="body" sz="quarter" idx="21"/>
          </p:nvPr>
        </p:nvSpPr>
        <p:spPr>
          <a:xfrm>
            <a:off x="4375983"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8349419" y="1550206"/>
            <a:ext cx="3429000" cy="2286000"/>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5" name="Text Placeholder 12">
            <a:extLst>
              <a:ext uri="{FF2B5EF4-FFF2-40B4-BE49-F238E27FC236}">
                <a16:creationId xmlns:a16="http://schemas.microsoft.com/office/drawing/2014/main" id="{1AA0E67A-35A8-1447-A809-38A53767F2F5}"/>
              </a:ext>
            </a:extLst>
          </p:cNvPr>
          <p:cNvSpPr>
            <a:spLocks noGrp="1"/>
          </p:cNvSpPr>
          <p:nvPr>
            <p:ph type="body" sz="quarter" idx="18"/>
          </p:nvPr>
        </p:nvSpPr>
        <p:spPr>
          <a:xfrm>
            <a:off x="8349419" y="4001580"/>
            <a:ext cx="3429000" cy="548640"/>
          </a:xfrm>
          <a:prstGeom prst="rect">
            <a:avLst/>
          </a:prstGeom>
        </p:spPr>
        <p:txBody>
          <a:bodyPr anchor="ct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C2053C98-4C01-2E4B-AF37-0560723F3D74}"/>
              </a:ext>
            </a:extLst>
          </p:cNvPr>
          <p:cNvSpPr>
            <a:spLocks noGrp="1"/>
          </p:cNvSpPr>
          <p:nvPr>
            <p:ph type="body" sz="quarter" idx="20"/>
          </p:nvPr>
        </p:nvSpPr>
        <p:spPr>
          <a:xfrm>
            <a:off x="8343900" y="4612675"/>
            <a:ext cx="3429000" cy="146304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6" name="Footer Placeholder 4">
            <a:extLst>
              <a:ext uri="{FF2B5EF4-FFF2-40B4-BE49-F238E27FC236}">
                <a16:creationId xmlns:a16="http://schemas.microsoft.com/office/drawing/2014/main" id="{3051A866-DE6C-844B-BBB6-8FAE73A09746}"/>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pic>
        <p:nvPicPr>
          <p:cNvPr id="20" name="Picture 19" descr="MITRE Logo MITRE">
            <a:extLst>
              <a:ext uri="{FF2B5EF4-FFF2-40B4-BE49-F238E27FC236}">
                <a16:creationId xmlns:a16="http://schemas.microsoft.com/office/drawing/2014/main" id="{EE91E640-6B77-4909-B48E-5B059D96CC3C}"/>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243541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4 Images with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295A26-5C6D-EC41-9CCE-45E62FA8475E}"/>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3A306AFF-6AE6-2148-8EFD-0A0D75106073}"/>
              </a:ext>
            </a:extLst>
          </p:cNvPr>
          <p:cNvSpPr>
            <a:spLocks noGrp="1"/>
          </p:cNvSpPr>
          <p:nvPr>
            <p:ph type="title"/>
          </p:nvPr>
        </p:nvSpPr>
        <p:spPr/>
        <p:txBody>
          <a:bodyPr anchor="b"/>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115A1935-EBF2-EE49-BBE2-D24AFDB53F6C}"/>
              </a:ext>
            </a:extLst>
          </p:cNvPr>
          <p:cNvSpPr>
            <a:spLocks noGrp="1"/>
          </p:cNvSpPr>
          <p:nvPr>
            <p:ph type="pic" sz="quarter" idx="13" hasCustomPrompt="1"/>
          </p:nvPr>
        </p:nvSpPr>
        <p:spPr>
          <a:xfrm>
            <a:off x="7201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13" name="Text Placeholder 12">
            <a:extLst>
              <a:ext uri="{FF2B5EF4-FFF2-40B4-BE49-F238E27FC236}">
                <a16:creationId xmlns:a16="http://schemas.microsoft.com/office/drawing/2014/main" id="{5934B615-5089-6946-81B9-FEB564842928}"/>
              </a:ext>
            </a:extLst>
          </p:cNvPr>
          <p:cNvSpPr>
            <a:spLocks noGrp="1"/>
          </p:cNvSpPr>
          <p:nvPr>
            <p:ph type="body" sz="quarter" idx="16"/>
          </p:nvPr>
        </p:nvSpPr>
        <p:spPr>
          <a:xfrm>
            <a:off x="429768"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9F16AD19-C929-F44A-BFE7-11AC7698C339}"/>
              </a:ext>
            </a:extLst>
          </p:cNvPr>
          <p:cNvSpPr>
            <a:spLocks noGrp="1"/>
          </p:cNvSpPr>
          <p:nvPr>
            <p:ph type="body" sz="quarter" idx="19"/>
          </p:nvPr>
        </p:nvSpPr>
        <p:spPr>
          <a:xfrm>
            <a:off x="429768"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1" name="Picture Placeholder 7">
            <a:extLst>
              <a:ext uri="{FF2B5EF4-FFF2-40B4-BE49-F238E27FC236}">
                <a16:creationId xmlns:a16="http://schemas.microsoft.com/office/drawing/2014/main" id="{6663AFA1-4018-124B-B57A-CD0B7B430A48}"/>
              </a:ext>
            </a:extLst>
          </p:cNvPr>
          <p:cNvSpPr>
            <a:spLocks noGrp="1"/>
          </p:cNvSpPr>
          <p:nvPr>
            <p:ph type="pic" sz="quarter" idx="15" hasCustomPrompt="1"/>
          </p:nvPr>
        </p:nvSpPr>
        <p:spPr>
          <a:xfrm>
            <a:off x="3651897"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2" name="Text Placeholder 12">
            <a:extLst>
              <a:ext uri="{FF2B5EF4-FFF2-40B4-BE49-F238E27FC236}">
                <a16:creationId xmlns:a16="http://schemas.microsoft.com/office/drawing/2014/main" id="{6393C021-5AC6-A94D-9BD1-0FA03E26F9A7}"/>
              </a:ext>
            </a:extLst>
          </p:cNvPr>
          <p:cNvSpPr>
            <a:spLocks noGrp="1"/>
          </p:cNvSpPr>
          <p:nvPr>
            <p:ph type="body" sz="quarter" idx="25"/>
          </p:nvPr>
        </p:nvSpPr>
        <p:spPr>
          <a:xfrm>
            <a:off x="3375855"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D0720727-9B0D-5244-88F9-072619D7816D}"/>
              </a:ext>
            </a:extLst>
          </p:cNvPr>
          <p:cNvSpPr>
            <a:spLocks noGrp="1"/>
          </p:cNvSpPr>
          <p:nvPr>
            <p:ph type="body" sz="quarter" idx="26"/>
          </p:nvPr>
        </p:nvSpPr>
        <p:spPr>
          <a:xfrm>
            <a:off x="3375855"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0" name="Picture Placeholder 7">
            <a:extLst>
              <a:ext uri="{FF2B5EF4-FFF2-40B4-BE49-F238E27FC236}">
                <a16:creationId xmlns:a16="http://schemas.microsoft.com/office/drawing/2014/main" id="{79A67101-E2AC-154F-B4BD-7A37C1BAD188}"/>
              </a:ext>
            </a:extLst>
          </p:cNvPr>
          <p:cNvSpPr>
            <a:spLocks noGrp="1"/>
          </p:cNvSpPr>
          <p:nvPr>
            <p:ph type="pic" sz="quarter" idx="14" hasCustomPrompt="1"/>
          </p:nvPr>
        </p:nvSpPr>
        <p:spPr>
          <a:xfrm>
            <a:off x="6573773"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0" name="Text Placeholder 12">
            <a:extLst>
              <a:ext uri="{FF2B5EF4-FFF2-40B4-BE49-F238E27FC236}">
                <a16:creationId xmlns:a16="http://schemas.microsoft.com/office/drawing/2014/main" id="{7D7C1A3A-3822-3442-AE4B-0662ED5193CB}"/>
              </a:ext>
            </a:extLst>
          </p:cNvPr>
          <p:cNvSpPr>
            <a:spLocks noGrp="1"/>
          </p:cNvSpPr>
          <p:nvPr>
            <p:ph type="body" sz="quarter" idx="23"/>
          </p:nvPr>
        </p:nvSpPr>
        <p:spPr>
          <a:xfrm>
            <a:off x="6297731"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DF9D5B3-8D42-594B-AD95-232B56795171}"/>
              </a:ext>
            </a:extLst>
          </p:cNvPr>
          <p:cNvSpPr>
            <a:spLocks noGrp="1"/>
          </p:cNvSpPr>
          <p:nvPr>
            <p:ph type="body" sz="quarter" idx="24"/>
          </p:nvPr>
        </p:nvSpPr>
        <p:spPr>
          <a:xfrm>
            <a:off x="6297731"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9" name="Picture Placeholder 7">
            <a:extLst>
              <a:ext uri="{FF2B5EF4-FFF2-40B4-BE49-F238E27FC236}">
                <a16:creationId xmlns:a16="http://schemas.microsoft.com/office/drawing/2014/main" id="{FE320B82-A8A9-8D41-B8D1-EC5AA4D74221}"/>
              </a:ext>
            </a:extLst>
          </p:cNvPr>
          <p:cNvSpPr>
            <a:spLocks noGrp="1"/>
          </p:cNvSpPr>
          <p:nvPr>
            <p:ph type="pic" sz="quarter" idx="22" hasCustomPrompt="1"/>
          </p:nvPr>
        </p:nvSpPr>
        <p:spPr>
          <a:xfrm>
            <a:off x="9488889" y="1626770"/>
            <a:ext cx="2008235" cy="1798173"/>
          </a:xfrm>
          <a:prstGeom prst="rect">
            <a:avLst/>
          </a:prstGeom>
          <a:solidFill>
            <a:schemeClr val="bg1">
              <a:lumMod val="90000"/>
              <a:lumOff val="10000"/>
            </a:schemeClr>
          </a:solidFill>
        </p:spPr>
        <p:txBody>
          <a:bodyPr>
            <a:noAutofit/>
          </a:bodyPr>
          <a:lstStyle>
            <a:lvl1pPr marL="0" indent="0" algn="ctr">
              <a:buFontTx/>
              <a:buNone/>
              <a:defRPr sz="1200" b="0"/>
            </a:lvl1pPr>
          </a:lstStyle>
          <a:p>
            <a:r>
              <a:rPr lang="en-US" dirty="0"/>
              <a:t>Drag photo to placeholder or click on icon to place photo from file.</a:t>
            </a:r>
          </a:p>
        </p:txBody>
      </p:sp>
      <p:sp>
        <p:nvSpPr>
          <p:cNvPr id="24" name="Text Placeholder 12">
            <a:extLst>
              <a:ext uri="{FF2B5EF4-FFF2-40B4-BE49-F238E27FC236}">
                <a16:creationId xmlns:a16="http://schemas.microsoft.com/office/drawing/2014/main" id="{3DE9EC15-6DC7-6846-B173-CAE4228B5DB2}"/>
              </a:ext>
            </a:extLst>
          </p:cNvPr>
          <p:cNvSpPr>
            <a:spLocks noGrp="1"/>
          </p:cNvSpPr>
          <p:nvPr>
            <p:ph type="body" sz="quarter" idx="27"/>
          </p:nvPr>
        </p:nvSpPr>
        <p:spPr>
          <a:xfrm>
            <a:off x="9212847" y="3596482"/>
            <a:ext cx="2560320" cy="457200"/>
          </a:xfrm>
          <a:prstGeom prst="rect">
            <a:avLst/>
          </a:prstGeom>
        </p:spPr>
        <p:txBody>
          <a:bodyPr/>
          <a:lstStyle>
            <a:lvl1pPr marL="0" indent="0" algn="ct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8D698B45-9A6E-DE4A-8222-D973B7A7D920}"/>
              </a:ext>
            </a:extLst>
          </p:cNvPr>
          <p:cNvSpPr>
            <a:spLocks noGrp="1"/>
          </p:cNvSpPr>
          <p:nvPr>
            <p:ph type="body" sz="quarter" idx="28"/>
          </p:nvPr>
        </p:nvSpPr>
        <p:spPr>
          <a:xfrm>
            <a:off x="9212847" y="4155248"/>
            <a:ext cx="2560320" cy="1371600"/>
          </a:xfrm>
          <a:prstGeom prst="rect">
            <a:avLst/>
          </a:prstGeom>
        </p:spPr>
        <p:txBody>
          <a:bodyPr lIns="45720" rIns="45720"/>
          <a:lstStyle>
            <a:lvl1pPr marL="0" indent="0" algn="ctr">
              <a:buFontTx/>
              <a:buNone/>
              <a:defRPr sz="20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21B0DA7E-7A13-4EE5-BADC-D0CF8CE649D8}"/>
              </a:ext>
            </a:extLst>
          </p:cNvPr>
          <p:cNvSpPr>
            <a:spLocks noGrp="1"/>
          </p:cNvSpPr>
          <p:nvPr>
            <p:ph type="ftr" sz="quarter" idx="29"/>
          </p:nvPr>
        </p:nvSpPr>
        <p:spPr/>
        <p:txBody>
          <a:bodyPr/>
          <a:lstStyle/>
          <a:p>
            <a:r>
              <a:rPr lang="en-US" dirty="0"/>
              <a:t>© 2024 THE MITRE CORPORATION. ALL RIGHTS RESERVED. FOR INTERNAL USE ONLY.</a:t>
            </a:r>
          </a:p>
        </p:txBody>
      </p:sp>
      <p:pic>
        <p:nvPicPr>
          <p:cNvPr id="26" name="Picture 25" descr="MITRE Logo MITRE">
            <a:extLst>
              <a:ext uri="{FF2B5EF4-FFF2-40B4-BE49-F238E27FC236}">
                <a16:creationId xmlns:a16="http://schemas.microsoft.com/office/drawing/2014/main" id="{9766B3B9-C0CA-48C8-A174-231AFCFFC4DD}"/>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3710941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Media">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F24A46-05BF-A841-BC00-9302A006F5AB}"/>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A7C26610-DBD4-D344-A666-CFB7A808BD26}"/>
              </a:ext>
            </a:extLst>
          </p:cNvPr>
          <p:cNvSpPr>
            <a:spLocks noGrp="1"/>
          </p:cNvSpPr>
          <p:nvPr>
            <p:ph type="title"/>
          </p:nvPr>
        </p:nvSpPr>
        <p:spPr/>
        <p:txBody>
          <a:bodyPr anchor="b"/>
          <a:lstStyle/>
          <a:p>
            <a:r>
              <a:rPr lang="en-US"/>
              <a:t>Click to edit Master title style</a:t>
            </a:r>
            <a:endParaRPr lang="en-US" dirty="0"/>
          </a:p>
        </p:txBody>
      </p:sp>
      <p:sp>
        <p:nvSpPr>
          <p:cNvPr id="6" name="Text Placeholder 5">
            <a:extLst>
              <a:ext uri="{FF2B5EF4-FFF2-40B4-BE49-F238E27FC236}">
                <a16:creationId xmlns:a16="http://schemas.microsoft.com/office/drawing/2014/main" id="{0C262862-06CB-F44F-8EE1-F0B31A2F6203}"/>
              </a:ext>
            </a:extLst>
          </p:cNvPr>
          <p:cNvSpPr>
            <a:spLocks noGrp="1"/>
          </p:cNvSpPr>
          <p:nvPr>
            <p:ph type="body" sz="quarter" idx="13"/>
          </p:nvPr>
        </p:nvSpPr>
        <p:spPr>
          <a:xfrm>
            <a:off x="429768" y="1371603"/>
            <a:ext cx="11342735" cy="493713"/>
          </a:xfrm>
          <a:prstGeom prst="rect">
            <a:avLst/>
          </a:prstGeom>
        </p:spPr>
        <p:txBody>
          <a:bodyPr anchor="ct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6" name="Footer Placeholder 4">
            <a:extLst>
              <a:ext uri="{FF2B5EF4-FFF2-40B4-BE49-F238E27FC236}">
                <a16:creationId xmlns:a16="http://schemas.microsoft.com/office/drawing/2014/main" id="{A87593FF-48B4-A049-84B0-C3D11BE77E35}"/>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sp>
        <p:nvSpPr>
          <p:cNvPr id="4" name="Content Placeholder 3">
            <a:extLst>
              <a:ext uri="{FF2B5EF4-FFF2-40B4-BE49-F238E27FC236}">
                <a16:creationId xmlns:a16="http://schemas.microsoft.com/office/drawing/2014/main" id="{7BC50528-D44C-4D0C-8A92-A13CA744695F}"/>
              </a:ext>
            </a:extLst>
          </p:cNvPr>
          <p:cNvSpPr>
            <a:spLocks noGrp="1"/>
          </p:cNvSpPr>
          <p:nvPr>
            <p:ph sz="quarter" idx="15"/>
          </p:nvPr>
        </p:nvSpPr>
        <p:spPr>
          <a:xfrm>
            <a:off x="429768" y="1920240"/>
            <a:ext cx="11338560" cy="4023360"/>
          </a:xfrm>
        </p:spPr>
        <p:txBody>
          <a:bodyPr/>
          <a:lstStyle/>
          <a:p>
            <a:pPr lvl="0"/>
            <a:r>
              <a:rPr lang="en-US"/>
              <a:t>Click to edit Master text styles</a:t>
            </a:r>
          </a:p>
        </p:txBody>
      </p:sp>
      <p:pic>
        <p:nvPicPr>
          <p:cNvPr id="9" name="Picture 8" descr="MITRE Logo MITRE">
            <a:extLst>
              <a:ext uri="{FF2B5EF4-FFF2-40B4-BE49-F238E27FC236}">
                <a16:creationId xmlns:a16="http://schemas.microsoft.com/office/drawing/2014/main" id="{B6F752EB-8900-4CA9-A248-6B0738211029}"/>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2544297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Content Left with Medi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FE4215-CB31-416D-AD8E-2EB300E4A45B}"/>
              </a:ext>
            </a:extLst>
          </p:cNvPr>
          <p:cNvSpPr>
            <a:spLocks noGrp="1"/>
          </p:cNvSpPr>
          <p:nvPr>
            <p:ph sz="quarter" idx="16"/>
          </p:nvPr>
        </p:nvSpPr>
        <p:spPr>
          <a:xfrm>
            <a:off x="6134100" y="0"/>
            <a:ext cx="6057900" cy="6858000"/>
          </a:xfrm>
        </p:spPr>
        <p:txBody>
          <a:bodyPr/>
          <a:lstStyle/>
          <a:p>
            <a:pPr lvl="0"/>
            <a:r>
              <a:rPr lang="en-US"/>
              <a:t>Click to edit Master text styles</a:t>
            </a:r>
          </a:p>
        </p:txBody>
      </p:sp>
      <p:sp>
        <p:nvSpPr>
          <p:cNvPr id="7" name="Slide Number Placeholder 6">
            <a:extLst>
              <a:ext uri="{FF2B5EF4-FFF2-40B4-BE49-F238E27FC236}">
                <a16:creationId xmlns:a16="http://schemas.microsoft.com/office/drawing/2014/main" id="{8842C41C-34E8-584A-9E38-7D484F8D3C71}"/>
              </a:ext>
            </a:extLst>
          </p:cNvPr>
          <p:cNvSpPr>
            <a:spLocks noGrp="1"/>
          </p:cNvSpPr>
          <p:nvPr>
            <p:ph type="sldNum" sz="quarter" idx="12"/>
          </p:nvPr>
        </p:nvSpPr>
        <p:spPr/>
        <p:txBody>
          <a:bodyPr/>
          <a:lstStyle/>
          <a:p>
            <a:fld id="{BECF63ED-5365-0347-943C-46237B9951C9}" type="slidenum">
              <a:rPr lang="en-US" smtClean="0"/>
              <a:t>‹#›</a:t>
            </a:fld>
            <a:endParaRPr lang="en-US" dirty="0"/>
          </a:p>
        </p:txBody>
      </p:sp>
      <p:sp>
        <p:nvSpPr>
          <p:cNvPr id="2" name="Title 1">
            <a:extLst>
              <a:ext uri="{FF2B5EF4-FFF2-40B4-BE49-F238E27FC236}">
                <a16:creationId xmlns:a16="http://schemas.microsoft.com/office/drawing/2014/main" id="{79EAD82A-7C42-3240-B76E-866CBD271C1A}"/>
              </a:ext>
            </a:extLst>
          </p:cNvPr>
          <p:cNvSpPr>
            <a:spLocks noGrp="1"/>
          </p:cNvSpPr>
          <p:nvPr>
            <p:ph type="title"/>
          </p:nvPr>
        </p:nvSpPr>
        <p:spPr>
          <a:xfrm>
            <a:off x="426720" y="365763"/>
            <a:ext cx="5486400" cy="914401"/>
          </a:xfrm>
        </p:spPr>
        <p:txBody>
          <a:bodyPr anchor="t"/>
          <a:lstStyle>
            <a:lvl1pPr>
              <a:defRPr sz="3200"/>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26D1765-314D-D44C-9CDF-CB6E7878529B}"/>
              </a:ext>
            </a:extLst>
          </p:cNvPr>
          <p:cNvSpPr>
            <a:spLocks noGrp="1"/>
          </p:cNvSpPr>
          <p:nvPr>
            <p:ph type="body" sz="quarter" idx="14"/>
          </p:nvPr>
        </p:nvSpPr>
        <p:spPr>
          <a:xfrm>
            <a:off x="426720" y="1463041"/>
            <a:ext cx="5486400" cy="914400"/>
          </a:xfrm>
          <a:prstGeom prst="rect">
            <a:avLst/>
          </a:prstGeom>
        </p:spPr>
        <p:txBody>
          <a:bodyPr/>
          <a:lstStyle>
            <a:lvl1pPr marL="0" indent="0">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12" name="Text Placeholder 11">
            <a:extLst>
              <a:ext uri="{FF2B5EF4-FFF2-40B4-BE49-F238E27FC236}">
                <a16:creationId xmlns:a16="http://schemas.microsoft.com/office/drawing/2014/main" id="{BF566A9E-3756-1344-8736-0BE04C434348}"/>
              </a:ext>
            </a:extLst>
          </p:cNvPr>
          <p:cNvSpPr>
            <a:spLocks noGrp="1"/>
          </p:cNvSpPr>
          <p:nvPr>
            <p:ph type="body" sz="quarter" idx="15"/>
          </p:nvPr>
        </p:nvSpPr>
        <p:spPr>
          <a:xfrm>
            <a:off x="426720" y="2514600"/>
            <a:ext cx="5486400" cy="3200400"/>
          </a:xfrm>
          <a:prstGeom prst="rect">
            <a:avLst/>
          </a:prstGeom>
        </p:spPr>
        <p:txBody>
          <a:bodyPr/>
          <a:lstStyle>
            <a:lvl1pPr>
              <a:defRPr sz="20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37E905-3A2F-7A47-B6B2-2C14131A1838}"/>
              </a:ext>
            </a:extLst>
          </p:cNvPr>
          <p:cNvSpPr>
            <a:spLocks noGrp="1"/>
          </p:cNvSpPr>
          <p:nvPr>
            <p:ph type="ftr" sz="quarter" idx="11"/>
          </p:nvPr>
        </p:nvSpPr>
        <p:spPr>
          <a:xfrm>
            <a:off x="1444752" y="6400800"/>
            <a:ext cx="4474733" cy="182880"/>
          </a:xfrm>
          <a:prstGeom prst="rect">
            <a:avLst/>
          </a:prstGeom>
        </p:spPr>
        <p:txBody>
          <a:bodyPr/>
          <a:lstStyle>
            <a:lvl1pPr algn="l">
              <a:defRPr/>
            </a:lvl1pPr>
          </a:lstStyle>
          <a:p>
            <a:pPr algn="l"/>
            <a:r>
              <a:rPr lang="en-US" dirty="0"/>
              <a:t>© 2024 THE MITRE CORPORATION. ALL RIGHTS RESERVED. FOR INTERNAL USE ONLY.</a:t>
            </a:r>
          </a:p>
        </p:txBody>
      </p:sp>
      <p:pic>
        <p:nvPicPr>
          <p:cNvPr id="9" name="Picture 8" descr="MITRE Logo MITRE">
            <a:extLst>
              <a:ext uri="{FF2B5EF4-FFF2-40B4-BE49-F238E27FC236}">
                <a16:creationId xmlns:a16="http://schemas.microsoft.com/office/drawing/2014/main" id="{835306B6-A974-4CBD-9CED-8D7F7CF5528C}"/>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105730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BA225B-0116-4A98-9C1B-A993A2C29B5D}"/>
              </a:ext>
            </a:extLst>
          </p:cNvPr>
          <p:cNvSpPr>
            <a:spLocks noGrp="1"/>
          </p:cNvSpPr>
          <p:nvPr>
            <p:ph type="ftr" sz="quarter" idx="10"/>
          </p:nvPr>
        </p:nvSpPr>
        <p:spPr/>
        <p:txBody>
          <a:bodyPr/>
          <a:lstStyle/>
          <a:p>
            <a:r>
              <a:rPr lang="en-US" dirty="0"/>
              <a:t>© 2024 THE MITRE CORPORATION. ALL RIGHTS RESERVED. FOR INTERNAL USE ONLY.</a:t>
            </a:r>
          </a:p>
        </p:txBody>
      </p:sp>
      <p:sp>
        <p:nvSpPr>
          <p:cNvPr id="3" name="Slide Number Placeholder 2">
            <a:extLst>
              <a:ext uri="{FF2B5EF4-FFF2-40B4-BE49-F238E27FC236}">
                <a16:creationId xmlns:a16="http://schemas.microsoft.com/office/drawing/2014/main" id="{458FEB66-D58C-4868-8D7B-9EAE0C9533BC}"/>
              </a:ext>
            </a:extLst>
          </p:cNvPr>
          <p:cNvSpPr>
            <a:spLocks noGrp="1"/>
          </p:cNvSpPr>
          <p:nvPr>
            <p:ph type="sldNum" sz="quarter" idx="11"/>
          </p:nvPr>
        </p:nvSpPr>
        <p:spPr/>
        <p:txBody>
          <a:bodyPr/>
          <a:lstStyle/>
          <a:p>
            <a:fld id="{BECF63ED-5365-0347-943C-46237B9951C9}" type="slidenum">
              <a:rPr lang="en-US" smtClean="0"/>
              <a:pPr/>
              <a:t>‹#›</a:t>
            </a:fld>
            <a:endParaRPr lang="en-US" dirty="0"/>
          </a:p>
        </p:txBody>
      </p:sp>
      <p:pic>
        <p:nvPicPr>
          <p:cNvPr id="5" name="Picture 4" descr="MITRE Logo MITRE">
            <a:extLst>
              <a:ext uri="{FF2B5EF4-FFF2-40B4-BE49-F238E27FC236}">
                <a16:creationId xmlns:a16="http://schemas.microsoft.com/office/drawing/2014/main" id="{4395E626-2FA1-4C00-BA38-05B43AD55658}"/>
              </a:ext>
            </a:extLst>
          </p:cNvPr>
          <p:cNvPicPr>
            <a:picLocks noChangeAspect="1"/>
          </p:cNvPicPr>
          <p:nvPr userDrawn="1"/>
        </p:nvPicPr>
        <p:blipFill>
          <a:blip r:embed="rId2"/>
          <a:stretch>
            <a:fillRect/>
          </a:stretch>
        </p:blipFill>
        <p:spPr>
          <a:xfrm>
            <a:off x="429768" y="6327648"/>
            <a:ext cx="649678" cy="182880"/>
          </a:xfrm>
          <a:prstGeom prst="rect">
            <a:avLst/>
          </a:prstGeom>
        </p:spPr>
      </p:pic>
    </p:spTree>
    <p:extLst>
      <p:ext uri="{BB962C8B-B14F-4D97-AF65-F5344CB8AC3E}">
        <p14:creationId xmlns:p14="http://schemas.microsoft.com/office/powerpoint/2010/main" val="284201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Closing Slide Contact 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1097280" y="2971800"/>
            <a:ext cx="7071360" cy="548640"/>
          </a:xfrm>
          <a:prstGeom prst="rect">
            <a:avLst/>
          </a:prstGeom>
        </p:spPr>
        <p:txBody>
          <a:bodyPr anchor="ctr"/>
          <a:lstStyle>
            <a:lvl1pPr>
              <a:buFontTx/>
              <a:buNone/>
              <a:defRPr/>
            </a:lvl1pPr>
          </a:lstStyle>
          <a:p>
            <a:pPr lvl="0"/>
            <a:r>
              <a:rPr lang="en-US" dirty="0"/>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1097280" y="3593592"/>
            <a:ext cx="7071360" cy="548640"/>
          </a:xfrm>
          <a:prstGeom prst="rect">
            <a:avLst/>
          </a:prstGeom>
        </p:spPr>
        <p:txBody>
          <a:bodyPr anchor="ctr"/>
          <a:lstStyle>
            <a:lvl1pPr>
              <a:buFontTx/>
              <a:buNone/>
              <a:defRPr/>
            </a:lvl1pPr>
          </a:lstStyle>
          <a:p>
            <a:pPr lvl="0"/>
            <a:r>
              <a:rPr lang="en-US" dirty="0" err="1"/>
              <a:t>email@mitre.org</a:t>
            </a:r>
            <a:endParaRPr lang="en-US" dirty="0"/>
          </a:p>
        </p:txBody>
      </p:sp>
      <p:sp>
        <p:nvSpPr>
          <p:cNvPr id="19" name="Text Placeholder 2">
            <a:extLst>
              <a:ext uri="{FF2B5EF4-FFF2-40B4-BE49-F238E27FC236}">
                <a16:creationId xmlns:a16="http://schemas.microsoft.com/office/drawing/2014/main" id="{C2210306-A808-2E4A-B31D-FFC4F65B2EF7}"/>
              </a:ext>
            </a:extLst>
          </p:cNvPr>
          <p:cNvSpPr>
            <a:spLocks noGrp="1"/>
          </p:cNvSpPr>
          <p:nvPr>
            <p:ph type="body" sz="quarter" idx="16" hasCustomPrompt="1"/>
          </p:nvPr>
        </p:nvSpPr>
        <p:spPr>
          <a:xfrm>
            <a:off x="1097280" y="4215384"/>
            <a:ext cx="7071360" cy="548640"/>
          </a:xfrm>
          <a:prstGeom prst="rect">
            <a:avLst/>
          </a:prstGeom>
        </p:spPr>
        <p:txBody>
          <a:bodyPr anchor="ctr"/>
          <a:lstStyle>
            <a:lvl1pPr>
              <a:buFontTx/>
              <a:buNone/>
              <a:defRPr/>
            </a:lvl1pPr>
          </a:lstStyle>
          <a:p>
            <a:pPr lvl="0"/>
            <a:r>
              <a:rPr lang="en-US" dirty="0"/>
              <a:t>@</a:t>
            </a:r>
            <a:r>
              <a:rPr lang="en-US" dirty="0" err="1"/>
              <a:t>TwitterHandle</a:t>
            </a:r>
            <a:endParaRPr lang="en-US" dirty="0"/>
          </a:p>
        </p:txBody>
      </p:sp>
      <p:sp>
        <p:nvSpPr>
          <p:cNvPr id="18" name="Text Placeholder 2">
            <a:extLst>
              <a:ext uri="{FF2B5EF4-FFF2-40B4-BE49-F238E27FC236}">
                <a16:creationId xmlns:a16="http://schemas.microsoft.com/office/drawing/2014/main" id="{D717D3CB-D2D4-6A49-BA33-1E044F035217}"/>
              </a:ext>
            </a:extLst>
          </p:cNvPr>
          <p:cNvSpPr>
            <a:spLocks noGrp="1"/>
          </p:cNvSpPr>
          <p:nvPr>
            <p:ph type="body" sz="quarter" idx="15" hasCustomPrompt="1"/>
          </p:nvPr>
        </p:nvSpPr>
        <p:spPr>
          <a:xfrm>
            <a:off x="1097280" y="4837176"/>
            <a:ext cx="7071360" cy="548640"/>
          </a:xfrm>
          <a:prstGeom prst="rect">
            <a:avLst/>
          </a:prstGeom>
        </p:spPr>
        <p:txBody>
          <a:bodyPr anchor="ctr"/>
          <a:lstStyle>
            <a:lvl1pPr>
              <a:buFontTx/>
              <a:buNone/>
              <a:defRPr/>
            </a:lvl1pPr>
          </a:lstStyle>
          <a:p>
            <a:pPr lvl="0"/>
            <a:r>
              <a:rPr lang="en-US" dirty="0" err="1"/>
              <a:t>linkedin.com</a:t>
            </a:r>
            <a:r>
              <a:rPr lang="en-US" dirty="0"/>
              <a:t>/in/</a:t>
            </a:r>
            <a:r>
              <a:rPr lang="en-US" dirty="0" err="1"/>
              <a:t>firstnamelastname</a:t>
            </a:r>
            <a:endParaRPr lang="en-US" dirty="0"/>
          </a:p>
        </p:txBody>
      </p:sp>
      <p:sp>
        <p:nvSpPr>
          <p:cNvPr id="38" name="Footer Placeholder 4">
            <a:extLst>
              <a:ext uri="{FF2B5EF4-FFF2-40B4-BE49-F238E27FC236}">
                <a16:creationId xmlns:a16="http://schemas.microsoft.com/office/drawing/2014/main" id="{B75CEDAF-9B35-B244-BDC3-8E25466DD827}"/>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pic>
        <p:nvPicPr>
          <p:cNvPr id="11" name="Picture 10" descr="MITRE Logo MITRE Solving Problems For A Safer World">
            <a:extLst>
              <a:ext uri="{FF2B5EF4-FFF2-40B4-BE49-F238E27FC236}">
                <a16:creationId xmlns:a16="http://schemas.microsoft.com/office/drawing/2014/main" id="{197662BA-51FE-4239-84D9-1379E66E8DA2}"/>
              </a:ext>
              <a:ext uri="{C183D7F6-B498-43B3-948B-1728B52AA6E4}">
                <adec:decorative xmlns:adec="http://schemas.microsoft.com/office/drawing/2017/decorative" val="0"/>
              </a:ext>
            </a:extLst>
          </p:cNvPr>
          <p:cNvPicPr>
            <a:picLocks noChangeAspect="1"/>
          </p:cNvPicPr>
          <p:nvPr userDrawn="1"/>
        </p:nvPicPr>
        <p:blipFill>
          <a:blip r:embed="rId2"/>
          <a:stretch/>
        </p:blipFill>
        <p:spPr>
          <a:xfrm>
            <a:off x="9008287" y="5783710"/>
            <a:ext cx="2764613" cy="274320"/>
          </a:xfrm>
          <a:prstGeom prst="rect">
            <a:avLst/>
          </a:prstGeom>
        </p:spPr>
      </p:pic>
      <p:pic>
        <p:nvPicPr>
          <p:cNvPr id="7" name="Picture 6" descr="Linkedin Logo, Icon">
            <a:extLst>
              <a:ext uri="{FF2B5EF4-FFF2-40B4-BE49-F238E27FC236}">
                <a16:creationId xmlns:a16="http://schemas.microsoft.com/office/drawing/2014/main" id="{6AE61F59-87BC-46CF-ACD2-A5D8D7179692}"/>
              </a:ext>
            </a:extLst>
          </p:cNvPr>
          <p:cNvPicPr>
            <a:picLocks noChangeAspect="1"/>
          </p:cNvPicPr>
          <p:nvPr userDrawn="1"/>
        </p:nvPicPr>
        <p:blipFill>
          <a:blip r:embed="rId3"/>
          <a:stretch>
            <a:fillRect/>
          </a:stretch>
        </p:blipFill>
        <p:spPr>
          <a:xfrm>
            <a:off x="457200" y="4928616"/>
            <a:ext cx="537634" cy="457200"/>
          </a:xfrm>
          <a:prstGeom prst="rect">
            <a:avLst/>
          </a:prstGeom>
        </p:spPr>
      </p:pic>
      <p:pic>
        <p:nvPicPr>
          <p:cNvPr id="9" name="Picture 8" descr="Twitter Logo, icon">
            <a:extLst>
              <a:ext uri="{FF2B5EF4-FFF2-40B4-BE49-F238E27FC236}">
                <a16:creationId xmlns:a16="http://schemas.microsoft.com/office/drawing/2014/main" id="{D724F2F8-7DF9-4976-8E58-33CADC3485A7}"/>
              </a:ext>
            </a:extLst>
          </p:cNvPr>
          <p:cNvPicPr>
            <a:picLocks noChangeAspect="1"/>
          </p:cNvPicPr>
          <p:nvPr userDrawn="1"/>
        </p:nvPicPr>
        <p:blipFill>
          <a:blip r:embed="rId4"/>
          <a:stretch>
            <a:fillRect/>
          </a:stretch>
        </p:blipFill>
        <p:spPr>
          <a:xfrm>
            <a:off x="301752" y="4142232"/>
            <a:ext cx="731520" cy="731520"/>
          </a:xfrm>
          <a:prstGeom prst="rect">
            <a:avLst/>
          </a:prstGeom>
        </p:spPr>
      </p:pic>
    </p:spTree>
    <p:extLst>
      <p:ext uri="{BB962C8B-B14F-4D97-AF65-F5344CB8AC3E}">
        <p14:creationId xmlns:p14="http://schemas.microsoft.com/office/powerpoint/2010/main" val="4217137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8D7E923-D905-8B4E-8992-45E91023FA5F}"/>
              </a:ext>
            </a:extLst>
          </p:cNvPr>
          <p:cNvSpPr>
            <a:spLocks noGrp="1"/>
          </p:cNvSpPr>
          <p:nvPr>
            <p:ph type="sldNum" sz="quarter" idx="4"/>
          </p:nvPr>
        </p:nvSpPr>
        <p:spPr>
          <a:xfrm>
            <a:off x="11155681" y="6400800"/>
            <a:ext cx="622739" cy="182880"/>
          </a:xfrm>
          <a:prstGeom prst="rect">
            <a:avLst/>
          </a:prstGeom>
        </p:spPr>
        <p:txBody>
          <a:bodyPr vert="horz" lIns="0" tIns="0" rIns="0" bIns="0" rtlCol="0" anchor="ctr"/>
          <a:lstStyle>
            <a:lvl1pPr algn="r">
              <a:defRPr sz="800">
                <a:solidFill>
                  <a:schemeClr val="tx1"/>
                </a:solidFill>
              </a:defRPr>
            </a:lvl1pPr>
          </a:lstStyle>
          <a:p>
            <a:fld id="{BECF63ED-5365-0347-943C-46237B9951C9}" type="slidenum">
              <a:rPr lang="en-US" smtClean="0"/>
              <a:pPr/>
              <a:t>‹#›</a:t>
            </a:fld>
            <a:endParaRPr lang="en-US" dirty="0"/>
          </a:p>
        </p:txBody>
      </p:sp>
      <p:sp>
        <p:nvSpPr>
          <p:cNvPr id="2" name="Title Placeholder 1">
            <a:extLst>
              <a:ext uri="{FF2B5EF4-FFF2-40B4-BE49-F238E27FC236}">
                <a16:creationId xmlns:a16="http://schemas.microsoft.com/office/drawing/2014/main" id="{A1B5A2CC-40DE-704F-AD8E-AE00A98F1B1C}"/>
              </a:ext>
            </a:extLst>
          </p:cNvPr>
          <p:cNvSpPr>
            <a:spLocks noGrp="1"/>
          </p:cNvSpPr>
          <p:nvPr>
            <p:ph type="title"/>
          </p:nvPr>
        </p:nvSpPr>
        <p:spPr>
          <a:xfrm>
            <a:off x="429768" y="365760"/>
            <a:ext cx="11338560" cy="54864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BBD3792-0FB5-BC4E-8A86-9CB3EDA95CEB}"/>
              </a:ext>
            </a:extLst>
          </p:cNvPr>
          <p:cNvSpPr>
            <a:spLocks noGrp="1"/>
          </p:cNvSpPr>
          <p:nvPr>
            <p:ph type="body" idx="1"/>
          </p:nvPr>
        </p:nvSpPr>
        <p:spPr>
          <a:xfrm>
            <a:off x="429768" y="1371600"/>
            <a:ext cx="11338851" cy="4572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53724A7B-1CCF-7447-B0FA-CDCAC098C90A}"/>
              </a:ext>
            </a:extLst>
          </p:cNvPr>
          <p:cNvSpPr>
            <a:spLocks noGrp="1"/>
          </p:cNvSpPr>
          <p:nvPr>
            <p:ph type="ftr" sz="quarter" idx="3"/>
          </p:nvPr>
        </p:nvSpPr>
        <p:spPr>
          <a:xfrm>
            <a:off x="1687368" y="6400800"/>
            <a:ext cx="8817264" cy="182880"/>
          </a:xfrm>
          <a:prstGeom prst="rect">
            <a:avLst/>
          </a:prstGeom>
        </p:spPr>
        <p:txBody>
          <a:bodyPr vert="horz" lIns="0" tIns="0" rIns="0" bIns="0" rtlCol="0" anchor="ctr">
            <a:noAutofit/>
          </a:bodyPr>
          <a:lstStyle>
            <a:lvl1pPr algn="ctr">
              <a:defRPr sz="800" cap="all" baseline="0">
                <a:solidFill>
                  <a:schemeClr val="tx1"/>
                </a:solidFill>
              </a:defRPr>
            </a:lvl1pPr>
          </a:lstStyle>
          <a:p>
            <a:r>
              <a:rPr lang="en-US" dirty="0"/>
              <a:t>© 2024 THE MITRE CORPORATION. ALL RIGHTS RESERVED. FOR INTERNAL USE ONLY.</a:t>
            </a:r>
          </a:p>
        </p:txBody>
      </p:sp>
    </p:spTree>
    <p:extLst>
      <p:ext uri="{BB962C8B-B14F-4D97-AF65-F5344CB8AC3E}">
        <p14:creationId xmlns:p14="http://schemas.microsoft.com/office/powerpoint/2010/main" val="2015276702"/>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3" r:id="rId3"/>
    <p:sldLayoutId id="2147483708" r:id="rId4"/>
    <p:sldLayoutId id="2147483709" r:id="rId5"/>
    <p:sldLayoutId id="2147483820" r:id="rId6"/>
    <p:sldLayoutId id="2147483713" r:id="rId7"/>
    <p:sldLayoutId id="2147483719" r:id="rId8"/>
    <p:sldLayoutId id="2147483722" r:id="rId9"/>
  </p:sldLayoutIdLst>
  <p:hf hdr="0" dt="0"/>
  <p:txStyles>
    <p:titleStyle>
      <a:lvl1pPr algn="l" defTabSz="914400" rtl="0" eaLnBrk="1" latinLnBrk="0" hangingPunct="1">
        <a:lnSpc>
          <a:spcPct val="90000"/>
        </a:lnSpc>
        <a:spcBef>
          <a:spcPct val="0"/>
        </a:spcBef>
        <a:buNone/>
        <a:defRPr lang="en-US" sz="3200" b="1" i="0" kern="1200" cap="none" baseline="0" dirty="0">
          <a:solidFill>
            <a:schemeClr val="tx2"/>
          </a:solidFill>
          <a:latin typeface="+mn-lt"/>
          <a:ea typeface="+mj-ea"/>
          <a:cs typeface="Arial Narrow" charset="0"/>
        </a:defRPr>
      </a:lvl1pPr>
    </p:titleStyle>
    <p:bodyStyle>
      <a:lvl1pPr marL="223838" indent="-223838" algn="l" defTabSz="914400" rtl="0" eaLnBrk="1" latinLnBrk="0" hangingPunct="1">
        <a:lnSpc>
          <a:spcPct val="100000"/>
        </a:lnSpc>
        <a:spcBef>
          <a:spcPts val="1000"/>
        </a:spcBef>
        <a:spcAft>
          <a:spcPts val="0"/>
        </a:spcAft>
        <a:buFont typeface="Wingdings" panose="05000000000000000000" pitchFamily="2" charset="2"/>
        <a:buChar char="§"/>
        <a:defRPr lang="en-US" sz="2400" b="0" i="0" kern="1200" cap="none" baseline="0" dirty="0">
          <a:solidFill>
            <a:schemeClr val="tx2"/>
          </a:solidFill>
          <a:latin typeface="+mn-lt"/>
          <a:ea typeface="+mn-ea"/>
          <a:cs typeface="Arial Narrow" charset="0"/>
        </a:defRPr>
      </a:lvl1pPr>
      <a:lvl2pPr marL="466725" indent="-223838" algn="l" defTabSz="914400" rtl="0" eaLnBrk="1" latinLnBrk="0" hangingPunct="1">
        <a:lnSpc>
          <a:spcPct val="100000"/>
        </a:lnSpc>
        <a:spcBef>
          <a:spcPts val="1000"/>
        </a:spcBef>
        <a:spcAft>
          <a:spcPts val="0"/>
        </a:spcAft>
        <a:buFont typeface="Wingdings" panose="05000000000000000000" pitchFamily="2" charset="2"/>
        <a:buChar char="§"/>
        <a:defRPr lang="en-US" sz="2000" b="0" i="0" kern="1200" baseline="0" dirty="0">
          <a:solidFill>
            <a:schemeClr val="tx2"/>
          </a:solidFill>
          <a:latin typeface="+mn-lt"/>
          <a:ea typeface="+mn-ea"/>
          <a:cs typeface="Arial Narrow" charset="0"/>
        </a:defRPr>
      </a:lvl2pPr>
      <a:lvl3pPr marL="690563" indent="-228600" algn="l" defTabSz="914400" rtl="0" eaLnBrk="1" latinLnBrk="0" hangingPunct="1">
        <a:lnSpc>
          <a:spcPct val="100000"/>
        </a:lnSpc>
        <a:spcBef>
          <a:spcPts val="1000"/>
        </a:spcBef>
        <a:spcAft>
          <a:spcPts val="0"/>
        </a:spcAft>
        <a:buFont typeface="Wingdings" pitchFamily="2" charset="2"/>
        <a:buChar char="§"/>
        <a:defRPr lang="en-US" sz="1800" b="0" i="0" kern="1200" baseline="0" dirty="0">
          <a:solidFill>
            <a:schemeClr val="tx2"/>
          </a:solidFill>
          <a:latin typeface="+mn-lt"/>
          <a:ea typeface="+mn-ea"/>
          <a:cs typeface="Arial Narrow" charset="0"/>
        </a:defRPr>
      </a:lvl3pPr>
      <a:lvl4pPr marL="914400" indent="-228600" algn="l" defTabSz="914400" rtl="0" eaLnBrk="1" latinLnBrk="0" hangingPunct="1">
        <a:lnSpc>
          <a:spcPct val="100000"/>
        </a:lnSpc>
        <a:spcBef>
          <a:spcPts val="1000"/>
        </a:spcBef>
        <a:spcAft>
          <a:spcPts val="0"/>
        </a:spcAft>
        <a:buFont typeface="Wingdings" pitchFamily="2" charset="2"/>
        <a:buChar char="§"/>
        <a:defRPr lang="en-US" sz="1600" b="0" i="0" kern="1200" baseline="0" dirty="0">
          <a:solidFill>
            <a:schemeClr val="tx2"/>
          </a:solidFill>
          <a:latin typeface="+mn-lt"/>
          <a:ea typeface="+mn-ea"/>
          <a:cs typeface="Arial Narrow" charset="0"/>
        </a:defRPr>
      </a:lvl4pPr>
      <a:lvl5pPr marL="1138238" indent="-228600" algn="l" defTabSz="914400" rtl="0" eaLnBrk="1" latinLnBrk="0" hangingPunct="1">
        <a:lnSpc>
          <a:spcPct val="100000"/>
        </a:lnSpc>
        <a:spcBef>
          <a:spcPts val="1000"/>
        </a:spcBef>
        <a:spcAft>
          <a:spcPts val="0"/>
        </a:spcAft>
        <a:buFont typeface="Wingdings" pitchFamily="2" charset="2"/>
        <a:buChar char="§"/>
        <a:defRPr lang="en-US" sz="14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F26B43"/>
          </p15:clr>
        </p15:guide>
        <p15:guide id="2" pos="3840" userDrawn="1">
          <p15:clr>
            <a:srgbClr val="F26B43"/>
          </p15:clr>
        </p15:guide>
        <p15:guide id="3" pos="7416" userDrawn="1">
          <p15:clr>
            <a:srgbClr val="F26B43"/>
          </p15:clr>
        </p15:guide>
        <p15:guide id="4" pos="264" userDrawn="1">
          <p15:clr>
            <a:srgbClr val="F26B43"/>
          </p15:clr>
        </p15:guide>
        <p15:guide id="5" orient="horz" pos="4104" userDrawn="1">
          <p15:clr>
            <a:srgbClr val="F26B43"/>
          </p15:clr>
        </p15:guide>
        <p15:guide id="6" orient="horz" pos="3888" userDrawn="1">
          <p15:clr>
            <a:srgbClr val="F26B43"/>
          </p15:clr>
        </p15:guide>
        <p15:guide id="7" orient="horz" pos="4200" userDrawn="1">
          <p15:clr>
            <a:srgbClr val="F26B43"/>
          </p15:clr>
        </p15:guide>
        <p15:guide id="8" orient="horz" pos="2160" userDrawn="1">
          <p15:clr>
            <a:srgbClr val="F26B43"/>
          </p15:clr>
        </p15:guide>
        <p15:guide id="9"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dgandikota@mitre.org" TargetMode="External"/><Relationship Id="rId2" Type="http://schemas.openxmlformats.org/officeDocument/2006/relationships/hyperlink" Target="https://www.linkedin.com/in/dhanujg" TargetMode="External"/><Relationship Id="rId1" Type="http://schemas.openxmlformats.org/officeDocument/2006/relationships/slideLayout" Target="../slideLayouts/slideLayout9.xml"/><Relationship Id="rId5" Type="http://schemas.openxmlformats.org/officeDocument/2006/relationships/hyperlink" Target="mailto:jasrichkus@mitre.org" TargetMode="External"/><Relationship Id="rId4" Type="http://schemas.openxmlformats.org/officeDocument/2006/relationships/hyperlink" Target="mailto:mszulczewski@mitre.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59327/IPCC/AR6-9789291691647" TargetMode="External"/><Relationship Id="rId2" Type="http://schemas.openxmlformats.org/officeDocument/2006/relationships/hyperlink" Target="https://doi.org/10.1787/a74a45b0-en" TargetMode="External"/><Relationship Id="rId1" Type="http://schemas.openxmlformats.org/officeDocument/2006/relationships/slideLayout" Target="../slideLayouts/slideLayout2.xml"/><Relationship Id="rId4" Type="http://schemas.openxmlformats.org/officeDocument/2006/relationships/hyperlink" Target="https://doi.org/10.1038/s41467-023-3820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06E22-A3CE-46DB-9340-BD0F3E823AAB}"/>
              </a:ext>
            </a:extLst>
          </p:cNvPr>
          <p:cNvSpPr>
            <a:spLocks noGrp="1"/>
          </p:cNvSpPr>
          <p:nvPr>
            <p:ph type="ctrTitle"/>
          </p:nvPr>
        </p:nvSpPr>
        <p:spPr>
          <a:xfrm>
            <a:off x="560832" y="1303655"/>
            <a:ext cx="9144000" cy="2009720"/>
          </a:xfrm>
        </p:spPr>
        <p:txBody>
          <a:bodyPr/>
          <a:lstStyle/>
          <a:p>
            <a:r>
              <a:rPr lang="en-US" sz="3600" b="1" dirty="0">
                <a:effectLst/>
                <a:latin typeface="Aptos" panose="020B0004020202020204" pitchFamily="34" charset="0"/>
                <a:ea typeface="Aptos" panose="020B0004020202020204" pitchFamily="34" charset="0"/>
                <a:cs typeface="Times New Roman" panose="02020603050405020304" pitchFamily="18" charset="0"/>
              </a:rPr>
              <a:t>Optimizing Climate Adaptation Strategies: A Multi-Objective Optimization Approach with MITRE | ADAPT™</a:t>
            </a:r>
            <a:endParaRPr lang="en-US" sz="6600" dirty="0"/>
          </a:p>
        </p:txBody>
      </p:sp>
      <p:sp>
        <p:nvSpPr>
          <p:cNvPr id="4" name="Text Placeholder 16">
            <a:extLst>
              <a:ext uri="{FF2B5EF4-FFF2-40B4-BE49-F238E27FC236}">
                <a16:creationId xmlns:a16="http://schemas.microsoft.com/office/drawing/2014/main" id="{48AB8FD5-2CF3-0960-EC1E-78EE2C68CE1B}"/>
              </a:ext>
            </a:extLst>
          </p:cNvPr>
          <p:cNvSpPr txBox="1"/>
          <p:nvPr/>
        </p:nvSpPr>
        <p:spPr>
          <a:xfrm>
            <a:off x="609600" y="3810000"/>
            <a:ext cx="9982200" cy="590931"/>
          </a:xfrm>
          <a:prstGeom prst="rect">
            <a:avLst/>
          </a:prstGeom>
        </p:spPr>
        <p:txBody>
          <a:bodyPr wrap="square" lIns="85344" tIns="42672" rIns="85344" bIns="42672">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marL="0" marR="0" lvl="0" indent="0" algn="l" defTabSz="4389028"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Dhanuj Gandikota</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1,2</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Dr. Michael Szulczewski</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Dr. Jeffrey Arnold</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3</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Jenn Richkus</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Ian Noble</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Tasia Gladkova</a:t>
            </a:r>
            <a:r>
              <a:rPr kumimoji="0" lang="en-US" sz="16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  </a:t>
            </a:r>
            <a:r>
              <a:rPr kumimoji="0" lang="en-US" sz="16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 | </a:t>
            </a:r>
          </a:p>
          <a:p>
            <a:pPr marL="0" marR="0" lvl="0" indent="0" algn="l" defTabSz="4389028"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1</a:t>
            </a:r>
            <a:r>
              <a:rPr kumimoji="0" lang="en-US" sz="14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The MITRE Corporation, </a:t>
            </a:r>
            <a:r>
              <a:rPr kumimoji="0" lang="en-US" sz="14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2 </a:t>
            </a:r>
            <a:r>
              <a:rPr kumimoji="0" lang="en-US" sz="14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The University of Texas at Austin, </a:t>
            </a:r>
            <a:r>
              <a:rPr kumimoji="0" lang="en-US" sz="1400" b="0" i="0" u="none" strike="noStrike" kern="1200" cap="none" spc="0" normalizeH="0" baseline="30000" noProof="0" dirty="0">
                <a:ln>
                  <a:noFill/>
                </a:ln>
                <a:solidFill>
                  <a:prstClr val="white"/>
                </a:solidFill>
                <a:effectLst/>
                <a:uLnTx/>
                <a:uFillTx/>
                <a:latin typeface="Trade Gothic Next" panose="020F0502020204030204" pitchFamily="34" charset="0"/>
                <a:ea typeface="+mn-ea"/>
                <a:cs typeface="+mn-cs"/>
              </a:rPr>
              <a:t>3</a:t>
            </a:r>
            <a:r>
              <a:rPr kumimoji="0" lang="en-US" sz="1400" b="0"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mn-cs"/>
              </a:rPr>
              <a:t>Earth Resources Technology (ERT) </a:t>
            </a:r>
          </a:p>
        </p:txBody>
      </p:sp>
      <p:pic>
        <p:nvPicPr>
          <p:cNvPr id="10" name="Picture 9" descr="Logo&#10;&#10;Description automatically generated">
            <a:extLst>
              <a:ext uri="{FF2B5EF4-FFF2-40B4-BE49-F238E27FC236}">
                <a16:creationId xmlns:a16="http://schemas.microsoft.com/office/drawing/2014/main" id="{BE2AEE90-6CD5-FE07-F11D-3B2D3A3C2C53}"/>
              </a:ext>
            </a:extLst>
          </p:cNvPr>
          <p:cNvPicPr>
            <a:picLocks noChangeAspect="1"/>
          </p:cNvPicPr>
          <p:nvPr/>
        </p:nvPicPr>
        <p:blipFill>
          <a:blip r:embed="rId3"/>
          <a:stretch>
            <a:fillRect/>
          </a:stretch>
        </p:blipFill>
        <p:spPr>
          <a:xfrm>
            <a:off x="9448800" y="5189791"/>
            <a:ext cx="2133600" cy="848678"/>
          </a:xfrm>
          <a:prstGeom prst="rect">
            <a:avLst/>
          </a:prstGeom>
          <a:ln>
            <a:solidFill>
              <a:srgbClr val="00B0F0"/>
            </a:solidFill>
          </a:ln>
        </p:spPr>
      </p:pic>
    </p:spTree>
    <p:extLst>
      <p:ext uri="{BB962C8B-B14F-4D97-AF65-F5344CB8AC3E}">
        <p14:creationId xmlns:p14="http://schemas.microsoft.com/office/powerpoint/2010/main" val="137524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92795-73A6-3966-95D0-5D065087316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CAC8B5-A6EB-84E8-9767-23AF56A1FAFD}"/>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10</a:t>
            </a:fld>
            <a:endParaRPr lang="en-US" dirty="0"/>
          </a:p>
        </p:txBody>
      </p:sp>
      <p:sp>
        <p:nvSpPr>
          <p:cNvPr id="12" name="Title 11">
            <a:extLst>
              <a:ext uri="{FF2B5EF4-FFF2-40B4-BE49-F238E27FC236}">
                <a16:creationId xmlns:a16="http://schemas.microsoft.com/office/drawing/2014/main" id="{5DB54C5E-84B6-3F25-B21A-ACFCF23B4553}"/>
              </a:ext>
            </a:extLst>
          </p:cNvPr>
          <p:cNvSpPr>
            <a:spLocks noGrp="1"/>
          </p:cNvSpPr>
          <p:nvPr>
            <p:ph type="title"/>
          </p:nvPr>
        </p:nvSpPr>
        <p:spPr/>
        <p:txBody>
          <a:bodyPr/>
          <a:lstStyle/>
          <a:p>
            <a:r>
              <a:rPr lang="en-US" dirty="0"/>
              <a:t>3a. Adaptation Response Modeling</a:t>
            </a:r>
          </a:p>
        </p:txBody>
      </p:sp>
      <p:sp>
        <p:nvSpPr>
          <p:cNvPr id="2" name="Footer Placeholder 2">
            <a:extLst>
              <a:ext uri="{FF2B5EF4-FFF2-40B4-BE49-F238E27FC236}">
                <a16:creationId xmlns:a16="http://schemas.microsoft.com/office/drawing/2014/main" id="{0AFFA86C-3185-95C0-C0A3-D3F027B0AF72}"/>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grpSp>
        <p:nvGrpSpPr>
          <p:cNvPr id="23" name="Group 22">
            <a:extLst>
              <a:ext uri="{FF2B5EF4-FFF2-40B4-BE49-F238E27FC236}">
                <a16:creationId xmlns:a16="http://schemas.microsoft.com/office/drawing/2014/main" id="{FF4AB2BC-B28A-41E4-B361-074CF1A05B3A}"/>
              </a:ext>
            </a:extLst>
          </p:cNvPr>
          <p:cNvGrpSpPr/>
          <p:nvPr/>
        </p:nvGrpSpPr>
        <p:grpSpPr>
          <a:xfrm>
            <a:off x="3288842" y="1938586"/>
            <a:ext cx="3137003" cy="4029503"/>
            <a:chOff x="5281052" y="2028368"/>
            <a:chExt cx="2256839" cy="2691568"/>
          </a:xfrm>
        </p:grpSpPr>
        <p:pic>
          <p:nvPicPr>
            <p:cNvPr id="15" name="Picture 14" descr="Graphical user interface, text, application&#10;&#10;Description automatically generated">
              <a:extLst>
                <a:ext uri="{FF2B5EF4-FFF2-40B4-BE49-F238E27FC236}">
                  <a16:creationId xmlns:a16="http://schemas.microsoft.com/office/drawing/2014/main" id="{BB33BBD1-42B4-49B7-D31A-55ED5E81C5BB}"/>
                </a:ext>
              </a:extLst>
            </p:cNvPr>
            <p:cNvPicPr>
              <a:picLocks noChangeAspect="1"/>
            </p:cNvPicPr>
            <p:nvPr/>
          </p:nvPicPr>
          <p:blipFill>
            <a:blip r:embed="rId3"/>
            <a:srcRect r="49691"/>
            <a:stretch/>
          </p:blipFill>
          <p:spPr>
            <a:xfrm>
              <a:off x="5281052" y="2028368"/>
              <a:ext cx="2256839" cy="2691568"/>
            </a:xfrm>
            <a:prstGeom prst="rect">
              <a:avLst/>
            </a:prstGeom>
          </p:spPr>
        </p:pic>
        <p:sp>
          <p:nvSpPr>
            <p:cNvPr id="16" name="Rectangle 15">
              <a:extLst>
                <a:ext uri="{FF2B5EF4-FFF2-40B4-BE49-F238E27FC236}">
                  <a16:creationId xmlns:a16="http://schemas.microsoft.com/office/drawing/2014/main" id="{09B054CB-DC8A-F606-CC75-EA3FABC2B3F8}"/>
                </a:ext>
              </a:extLst>
            </p:cNvPr>
            <p:cNvSpPr/>
            <p:nvPr/>
          </p:nvSpPr>
          <p:spPr>
            <a:xfrm>
              <a:off x="5446552" y="246744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Green Roof</a:t>
              </a:r>
            </a:p>
          </p:txBody>
        </p:sp>
        <p:sp>
          <p:nvSpPr>
            <p:cNvPr id="17" name="Rectangle 16">
              <a:extLst>
                <a:ext uri="{FF2B5EF4-FFF2-40B4-BE49-F238E27FC236}">
                  <a16:creationId xmlns:a16="http://schemas.microsoft.com/office/drawing/2014/main" id="{F0399C23-D154-A597-3C7D-60DA77D31AF3}"/>
                </a:ext>
              </a:extLst>
            </p:cNvPr>
            <p:cNvSpPr/>
            <p:nvPr/>
          </p:nvSpPr>
          <p:spPr>
            <a:xfrm>
              <a:off x="5458846" y="2790680"/>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Black Roof</a:t>
              </a:r>
            </a:p>
          </p:txBody>
        </p:sp>
        <p:sp>
          <p:nvSpPr>
            <p:cNvPr id="18" name="Rectangle 17">
              <a:extLst>
                <a:ext uri="{FF2B5EF4-FFF2-40B4-BE49-F238E27FC236}">
                  <a16:creationId xmlns:a16="http://schemas.microsoft.com/office/drawing/2014/main" id="{13F53D2E-CC8F-20BF-B836-EF234F802F8A}"/>
                </a:ext>
              </a:extLst>
            </p:cNvPr>
            <p:cNvSpPr/>
            <p:nvPr/>
          </p:nvSpPr>
          <p:spPr>
            <a:xfrm>
              <a:off x="5471140" y="3101766"/>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172</a:t>
              </a:r>
            </a:p>
          </p:txBody>
        </p:sp>
        <p:sp>
          <p:nvSpPr>
            <p:cNvPr id="19" name="Rectangle 18">
              <a:extLst>
                <a:ext uri="{FF2B5EF4-FFF2-40B4-BE49-F238E27FC236}">
                  <a16:creationId xmlns:a16="http://schemas.microsoft.com/office/drawing/2014/main" id="{B1DAD479-4018-62FE-8FF0-5076B5E4A113}"/>
                </a:ext>
              </a:extLst>
            </p:cNvPr>
            <p:cNvSpPr/>
            <p:nvPr/>
          </p:nvSpPr>
          <p:spPr>
            <a:xfrm>
              <a:off x="5474678" y="3435048"/>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2.9</a:t>
              </a:r>
            </a:p>
          </p:txBody>
        </p:sp>
        <p:sp>
          <p:nvSpPr>
            <p:cNvPr id="20" name="Rectangle 19">
              <a:extLst>
                <a:ext uri="{FF2B5EF4-FFF2-40B4-BE49-F238E27FC236}">
                  <a16:creationId xmlns:a16="http://schemas.microsoft.com/office/drawing/2014/main" id="{54B648F3-0E0B-4AB8-C06B-B263B885EB22}"/>
                </a:ext>
              </a:extLst>
            </p:cNvPr>
            <p:cNvSpPr/>
            <p:nvPr/>
          </p:nvSpPr>
          <p:spPr>
            <a:xfrm>
              <a:off x="5471140" y="376352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40</a:t>
              </a:r>
            </a:p>
          </p:txBody>
        </p:sp>
        <p:sp>
          <p:nvSpPr>
            <p:cNvPr id="21" name="Rectangle 20">
              <a:extLst>
                <a:ext uri="{FF2B5EF4-FFF2-40B4-BE49-F238E27FC236}">
                  <a16:creationId xmlns:a16="http://schemas.microsoft.com/office/drawing/2014/main" id="{CB56F2E6-D250-49BA-3C78-6708EDB2D090}"/>
                </a:ext>
              </a:extLst>
            </p:cNvPr>
            <p:cNvSpPr/>
            <p:nvPr/>
          </p:nvSpPr>
          <p:spPr>
            <a:xfrm>
              <a:off x="5471140" y="4095985"/>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0.4</a:t>
              </a:r>
            </a:p>
          </p:txBody>
        </p:sp>
        <p:sp>
          <p:nvSpPr>
            <p:cNvPr id="22" name="Rectangle 21">
              <a:extLst>
                <a:ext uri="{FF2B5EF4-FFF2-40B4-BE49-F238E27FC236}">
                  <a16:creationId xmlns:a16="http://schemas.microsoft.com/office/drawing/2014/main" id="{9A41BC93-415B-F853-8EE5-CD32D1EDADE9}"/>
                </a:ext>
              </a:extLst>
            </p:cNvPr>
            <p:cNvSpPr/>
            <p:nvPr/>
          </p:nvSpPr>
          <p:spPr>
            <a:xfrm>
              <a:off x="5471140" y="4422261"/>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1.2</a:t>
              </a:r>
            </a:p>
          </p:txBody>
        </p:sp>
      </p:grpSp>
      <p:sp>
        <p:nvSpPr>
          <p:cNvPr id="25" name="TextBox 24">
            <a:extLst>
              <a:ext uri="{FF2B5EF4-FFF2-40B4-BE49-F238E27FC236}">
                <a16:creationId xmlns:a16="http://schemas.microsoft.com/office/drawing/2014/main" id="{F3EEE007-589F-E67C-AEAA-ACD1F6FC2705}"/>
              </a:ext>
            </a:extLst>
          </p:cNvPr>
          <p:cNvSpPr txBox="1"/>
          <p:nvPr/>
        </p:nvSpPr>
        <p:spPr>
          <a:xfrm>
            <a:off x="3084931" y="929182"/>
            <a:ext cx="7239000" cy="369332"/>
          </a:xfrm>
          <a:prstGeom prst="rect">
            <a:avLst/>
          </a:prstGeom>
          <a:noFill/>
        </p:spPr>
        <p:txBody>
          <a:bodyPr wrap="square" rtlCol="0">
            <a:spAutoFit/>
          </a:bodyPr>
          <a:lstStyle/>
          <a:p>
            <a:r>
              <a:rPr lang="en-US" i="1" dirty="0"/>
              <a:t>How to compare cool-roofing adaptation responses for Austin, TX?</a:t>
            </a:r>
          </a:p>
        </p:txBody>
      </p:sp>
      <p:grpSp>
        <p:nvGrpSpPr>
          <p:cNvPr id="40" name="Group 39">
            <a:extLst>
              <a:ext uri="{FF2B5EF4-FFF2-40B4-BE49-F238E27FC236}">
                <a16:creationId xmlns:a16="http://schemas.microsoft.com/office/drawing/2014/main" id="{40469410-7808-AA43-F60D-3D704E0A8A84}"/>
              </a:ext>
            </a:extLst>
          </p:cNvPr>
          <p:cNvGrpSpPr/>
          <p:nvPr/>
        </p:nvGrpSpPr>
        <p:grpSpPr>
          <a:xfrm>
            <a:off x="9388764" y="1658749"/>
            <a:ext cx="2514600" cy="4291360"/>
            <a:chOff x="7239000" y="1728440"/>
            <a:chExt cx="2514600" cy="4291360"/>
          </a:xfrm>
        </p:grpSpPr>
        <p:sp>
          <p:nvSpPr>
            <p:cNvPr id="28" name="Rectangle 27">
              <a:extLst>
                <a:ext uri="{FF2B5EF4-FFF2-40B4-BE49-F238E27FC236}">
                  <a16:creationId xmlns:a16="http://schemas.microsoft.com/office/drawing/2014/main" id="{CF493D3D-B5CF-4EA4-E807-F97E4DB89A4F}"/>
                </a:ext>
              </a:extLst>
            </p:cNvPr>
            <p:cNvSpPr/>
            <p:nvPr/>
          </p:nvSpPr>
          <p:spPr>
            <a:xfrm>
              <a:off x="7239000" y="1728440"/>
              <a:ext cx="2514600" cy="4291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3D2F99-4A24-A04C-A326-BEF70720B0FC}"/>
                </a:ext>
              </a:extLst>
            </p:cNvPr>
            <p:cNvPicPr>
              <a:picLocks noChangeAspect="1"/>
            </p:cNvPicPr>
            <p:nvPr/>
          </p:nvPicPr>
          <p:blipFill>
            <a:blip r:embed="rId4"/>
            <a:srcRect t="-1995" r="4195" b="9768"/>
            <a:stretch/>
          </p:blipFill>
          <p:spPr>
            <a:xfrm>
              <a:off x="7239000" y="1728440"/>
              <a:ext cx="2514600" cy="1700560"/>
            </a:xfrm>
            <a:prstGeom prst="rect">
              <a:avLst/>
            </a:prstGeom>
          </p:spPr>
        </p:pic>
        <p:sp>
          <p:nvSpPr>
            <p:cNvPr id="27" name="Rectangle 26">
              <a:extLst>
                <a:ext uri="{FF2B5EF4-FFF2-40B4-BE49-F238E27FC236}">
                  <a16:creationId xmlns:a16="http://schemas.microsoft.com/office/drawing/2014/main" id="{DFE5A43E-585F-0F1A-9BC7-4BE1714A6016}"/>
                </a:ext>
              </a:extLst>
            </p:cNvPr>
            <p:cNvSpPr/>
            <p:nvPr/>
          </p:nvSpPr>
          <p:spPr>
            <a:xfrm>
              <a:off x="7312152" y="3335407"/>
              <a:ext cx="2441448" cy="2684393"/>
            </a:xfrm>
            <a:prstGeom prst="rect">
              <a:avLst/>
            </a:prstGeom>
            <a:solidFill>
              <a:srgbClr val="04A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855B12E2-3036-E898-A270-BF69B0D8D6A5}"/>
                </a:ext>
              </a:extLst>
            </p:cNvPr>
            <p:cNvPicPr>
              <a:picLocks noChangeAspect="1"/>
            </p:cNvPicPr>
            <p:nvPr/>
          </p:nvPicPr>
          <p:blipFill>
            <a:blip r:embed="rId5"/>
            <a:stretch>
              <a:fillRect/>
            </a:stretch>
          </p:blipFill>
          <p:spPr>
            <a:xfrm>
              <a:off x="7381095" y="3394994"/>
              <a:ext cx="2296305" cy="991037"/>
            </a:xfrm>
            <a:prstGeom prst="rect">
              <a:avLst/>
            </a:prstGeom>
          </p:spPr>
        </p:pic>
        <p:pic>
          <p:nvPicPr>
            <p:cNvPr id="30" name="Picture 29">
              <a:extLst>
                <a:ext uri="{FF2B5EF4-FFF2-40B4-BE49-F238E27FC236}">
                  <a16:creationId xmlns:a16="http://schemas.microsoft.com/office/drawing/2014/main" id="{284F25D7-A4D1-F53A-C78B-F743937ACC37}"/>
                </a:ext>
              </a:extLst>
            </p:cNvPr>
            <p:cNvPicPr>
              <a:picLocks noChangeAspect="1"/>
            </p:cNvPicPr>
            <p:nvPr/>
          </p:nvPicPr>
          <p:blipFill>
            <a:blip r:embed="rId5"/>
            <a:stretch>
              <a:fillRect/>
            </a:stretch>
          </p:blipFill>
          <p:spPr>
            <a:xfrm>
              <a:off x="7391589" y="4563352"/>
              <a:ext cx="2285811" cy="986508"/>
            </a:xfrm>
            <a:prstGeom prst="rect">
              <a:avLst/>
            </a:prstGeom>
          </p:spPr>
        </p:pic>
        <p:sp>
          <p:nvSpPr>
            <p:cNvPr id="31" name="Rectangle 30">
              <a:extLst>
                <a:ext uri="{FF2B5EF4-FFF2-40B4-BE49-F238E27FC236}">
                  <a16:creationId xmlns:a16="http://schemas.microsoft.com/office/drawing/2014/main" id="{3E0B5E63-4449-D2EC-1649-BE3801E20F6C}"/>
                </a:ext>
              </a:extLst>
            </p:cNvPr>
            <p:cNvSpPr/>
            <p:nvPr/>
          </p:nvSpPr>
          <p:spPr>
            <a:xfrm>
              <a:off x="7467600" y="2857417"/>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$50 million</a:t>
              </a:r>
            </a:p>
          </p:txBody>
        </p:sp>
        <p:sp>
          <p:nvSpPr>
            <p:cNvPr id="32" name="Rectangle 31">
              <a:extLst>
                <a:ext uri="{FF2B5EF4-FFF2-40B4-BE49-F238E27FC236}">
                  <a16:creationId xmlns:a16="http://schemas.microsoft.com/office/drawing/2014/main" id="{AFB2B269-FD04-9226-2FDF-C94F5B65ADE2}"/>
                </a:ext>
              </a:extLst>
            </p:cNvPr>
            <p:cNvSpPr/>
            <p:nvPr/>
          </p:nvSpPr>
          <p:spPr>
            <a:xfrm>
              <a:off x="7496794" y="3985654"/>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0.25</a:t>
              </a:r>
            </a:p>
          </p:txBody>
        </p:sp>
        <p:sp>
          <p:nvSpPr>
            <p:cNvPr id="33" name="Rectangle 32">
              <a:extLst>
                <a:ext uri="{FF2B5EF4-FFF2-40B4-BE49-F238E27FC236}">
                  <a16:creationId xmlns:a16="http://schemas.microsoft.com/office/drawing/2014/main" id="{FEB2A8EE-47CC-55AB-6C2A-60986700E2DD}"/>
                </a:ext>
              </a:extLst>
            </p:cNvPr>
            <p:cNvSpPr/>
            <p:nvPr/>
          </p:nvSpPr>
          <p:spPr>
            <a:xfrm>
              <a:off x="7593771" y="5112956"/>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70 Years</a:t>
              </a:r>
            </a:p>
          </p:txBody>
        </p:sp>
        <p:sp>
          <p:nvSpPr>
            <p:cNvPr id="34" name="Rectangle 33">
              <a:extLst>
                <a:ext uri="{FF2B5EF4-FFF2-40B4-BE49-F238E27FC236}">
                  <a16:creationId xmlns:a16="http://schemas.microsoft.com/office/drawing/2014/main" id="{AD535746-5D85-5AF3-2A90-9F3C5AE01FBE}"/>
                </a:ext>
              </a:extLst>
            </p:cNvPr>
            <p:cNvSpPr/>
            <p:nvPr/>
          </p:nvSpPr>
          <p:spPr>
            <a:xfrm>
              <a:off x="8439473" y="3510410"/>
              <a:ext cx="839373" cy="23747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04A29A"/>
                  </a:solidFill>
                  <a:latin typeface="Trade Gothic Next" panose="020B0503040303020004" pitchFamily="34" charset="0"/>
                </a:rPr>
                <a:t>Subsidy</a:t>
              </a:r>
            </a:p>
          </p:txBody>
        </p:sp>
        <p:sp>
          <p:nvSpPr>
            <p:cNvPr id="35" name="Rectangle 34">
              <a:extLst>
                <a:ext uri="{FF2B5EF4-FFF2-40B4-BE49-F238E27FC236}">
                  <a16:creationId xmlns:a16="http://schemas.microsoft.com/office/drawing/2014/main" id="{7E20B2E1-CFAE-A279-9137-F0E518C00536}"/>
                </a:ext>
              </a:extLst>
            </p:cNvPr>
            <p:cNvSpPr/>
            <p:nvPr/>
          </p:nvSpPr>
          <p:spPr>
            <a:xfrm>
              <a:off x="8439473" y="4654402"/>
              <a:ext cx="1036319" cy="29448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04A29A"/>
                  </a:solidFill>
                  <a:latin typeface="Trade Gothic Next" panose="020B0503040303020004" pitchFamily="34" charset="0"/>
                </a:rPr>
                <a:t>Evaluation</a:t>
              </a:r>
            </a:p>
          </p:txBody>
        </p:sp>
        <p:sp>
          <p:nvSpPr>
            <p:cNvPr id="36" name="Rectangle 35">
              <a:extLst>
                <a:ext uri="{FF2B5EF4-FFF2-40B4-BE49-F238E27FC236}">
                  <a16:creationId xmlns:a16="http://schemas.microsoft.com/office/drawing/2014/main" id="{1F7BC8A6-5D15-DEE4-EC8D-83FB5E7D4FC9}"/>
                </a:ext>
              </a:extLst>
            </p:cNvPr>
            <p:cNvSpPr/>
            <p:nvPr/>
          </p:nvSpPr>
          <p:spPr>
            <a:xfrm flipV="1">
              <a:off x="7506715" y="2754495"/>
              <a:ext cx="1391560" cy="1380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37" name="Rectangle 36">
              <a:extLst>
                <a:ext uri="{FF2B5EF4-FFF2-40B4-BE49-F238E27FC236}">
                  <a16:creationId xmlns:a16="http://schemas.microsoft.com/office/drawing/2014/main" id="{A0371696-C640-8DBB-1C7E-C1BF0A878F72}"/>
                </a:ext>
              </a:extLst>
            </p:cNvPr>
            <p:cNvSpPr/>
            <p:nvPr/>
          </p:nvSpPr>
          <p:spPr>
            <a:xfrm flipV="1">
              <a:off x="7575958" y="3829293"/>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38" name="Rectangle 37">
              <a:extLst>
                <a:ext uri="{FF2B5EF4-FFF2-40B4-BE49-F238E27FC236}">
                  <a16:creationId xmlns:a16="http://schemas.microsoft.com/office/drawing/2014/main" id="{A714CAA1-15AC-3470-7E99-5224C6495D01}"/>
                </a:ext>
              </a:extLst>
            </p:cNvPr>
            <p:cNvSpPr/>
            <p:nvPr/>
          </p:nvSpPr>
          <p:spPr>
            <a:xfrm flipV="1">
              <a:off x="7570020" y="4992145"/>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39" name="Rectangle 38">
              <a:extLst>
                <a:ext uri="{FF2B5EF4-FFF2-40B4-BE49-F238E27FC236}">
                  <a16:creationId xmlns:a16="http://schemas.microsoft.com/office/drawing/2014/main" id="{8A02CA1B-6678-8A92-5286-DAD225F46557}"/>
                </a:ext>
              </a:extLst>
            </p:cNvPr>
            <p:cNvSpPr/>
            <p:nvPr/>
          </p:nvSpPr>
          <p:spPr>
            <a:xfrm rot="10800000" flipV="1">
              <a:off x="8229600" y="1900386"/>
              <a:ext cx="1391560" cy="238065"/>
            </a:xfrm>
            <a:prstGeom prst="rect">
              <a:avLst/>
            </a:prstGeom>
            <a:solidFill>
              <a:srgbClr val="04A2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latin typeface="Trade Gothic Next" panose="020B0503040303020004" pitchFamily="34" charset="0"/>
                </a:rPr>
                <a:t>Constraints</a:t>
              </a:r>
            </a:p>
          </p:txBody>
        </p:sp>
      </p:grpSp>
      <p:sp>
        <p:nvSpPr>
          <p:cNvPr id="41" name="TextBox 40">
            <a:extLst>
              <a:ext uri="{FF2B5EF4-FFF2-40B4-BE49-F238E27FC236}">
                <a16:creationId xmlns:a16="http://schemas.microsoft.com/office/drawing/2014/main" id="{E102F0E5-00F2-2D84-B9F7-BCDE1E09E44E}"/>
              </a:ext>
            </a:extLst>
          </p:cNvPr>
          <p:cNvSpPr txBox="1"/>
          <p:nvPr/>
        </p:nvSpPr>
        <p:spPr>
          <a:xfrm>
            <a:off x="165885" y="1459032"/>
            <a:ext cx="2514600" cy="369332"/>
          </a:xfrm>
          <a:prstGeom prst="rect">
            <a:avLst/>
          </a:prstGeom>
          <a:noFill/>
        </p:spPr>
        <p:txBody>
          <a:bodyPr wrap="square" rtlCol="0">
            <a:spAutoFit/>
          </a:bodyPr>
          <a:lstStyle/>
          <a:p>
            <a:r>
              <a:rPr lang="en-US" b="1" dirty="0"/>
              <a:t>Adaptation Options</a:t>
            </a:r>
          </a:p>
        </p:txBody>
      </p:sp>
      <p:sp>
        <p:nvSpPr>
          <p:cNvPr id="42" name="TextBox 41">
            <a:extLst>
              <a:ext uri="{FF2B5EF4-FFF2-40B4-BE49-F238E27FC236}">
                <a16:creationId xmlns:a16="http://schemas.microsoft.com/office/drawing/2014/main" id="{277A6C82-712A-4C01-AD74-735BF0BCA974}"/>
              </a:ext>
            </a:extLst>
          </p:cNvPr>
          <p:cNvSpPr txBox="1"/>
          <p:nvPr/>
        </p:nvSpPr>
        <p:spPr>
          <a:xfrm>
            <a:off x="7369464" y="1541945"/>
            <a:ext cx="2514600" cy="646331"/>
          </a:xfrm>
          <a:prstGeom prst="rect">
            <a:avLst/>
          </a:prstGeom>
          <a:noFill/>
        </p:spPr>
        <p:txBody>
          <a:bodyPr wrap="square" rtlCol="0">
            <a:spAutoFit/>
          </a:bodyPr>
          <a:lstStyle/>
          <a:p>
            <a:r>
              <a:rPr lang="en-US" b="1" dirty="0"/>
              <a:t>Decisionmaker</a:t>
            </a:r>
          </a:p>
          <a:p>
            <a:r>
              <a:rPr lang="en-US" b="1" dirty="0"/>
              <a:t>Constraints</a:t>
            </a:r>
          </a:p>
        </p:txBody>
      </p:sp>
      <p:grpSp>
        <p:nvGrpSpPr>
          <p:cNvPr id="49" name="Group 48">
            <a:extLst>
              <a:ext uri="{FF2B5EF4-FFF2-40B4-BE49-F238E27FC236}">
                <a16:creationId xmlns:a16="http://schemas.microsoft.com/office/drawing/2014/main" id="{D1BD9458-A745-1E17-ECA5-D06C5D5E5798}"/>
              </a:ext>
            </a:extLst>
          </p:cNvPr>
          <p:cNvGrpSpPr/>
          <p:nvPr/>
        </p:nvGrpSpPr>
        <p:grpSpPr>
          <a:xfrm>
            <a:off x="171031" y="2346128"/>
            <a:ext cx="2545080" cy="3197022"/>
            <a:chOff x="171031" y="2346128"/>
            <a:chExt cx="2545080" cy="3197022"/>
          </a:xfrm>
        </p:grpSpPr>
        <p:pic>
          <p:nvPicPr>
            <p:cNvPr id="13" name="Picture 12">
              <a:extLst>
                <a:ext uri="{FF2B5EF4-FFF2-40B4-BE49-F238E27FC236}">
                  <a16:creationId xmlns:a16="http://schemas.microsoft.com/office/drawing/2014/main" id="{21C53ECC-38C4-AA96-2DE1-9623DB08A7B7}"/>
                </a:ext>
              </a:extLst>
            </p:cNvPr>
            <p:cNvPicPr>
              <a:picLocks noChangeAspect="1"/>
            </p:cNvPicPr>
            <p:nvPr/>
          </p:nvPicPr>
          <p:blipFill>
            <a:blip r:embed="rId6"/>
            <a:srcRect r="4065" b="5863"/>
            <a:stretch/>
          </p:blipFill>
          <p:spPr>
            <a:xfrm>
              <a:off x="171031" y="2346128"/>
              <a:ext cx="2545080" cy="3197022"/>
            </a:xfrm>
            <a:prstGeom prst="rect">
              <a:avLst/>
            </a:prstGeom>
          </p:spPr>
        </p:pic>
        <p:sp>
          <p:nvSpPr>
            <p:cNvPr id="26" name="Rectangle 25">
              <a:extLst>
                <a:ext uri="{FF2B5EF4-FFF2-40B4-BE49-F238E27FC236}">
                  <a16:creationId xmlns:a16="http://schemas.microsoft.com/office/drawing/2014/main" id="{440C263A-3420-54F9-F199-1030663297E6}"/>
                </a:ext>
              </a:extLst>
            </p:cNvPr>
            <p:cNvSpPr/>
            <p:nvPr/>
          </p:nvSpPr>
          <p:spPr>
            <a:xfrm>
              <a:off x="411629" y="4422154"/>
              <a:ext cx="1323953" cy="12707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White Roof</a:t>
              </a:r>
            </a:p>
          </p:txBody>
        </p:sp>
        <p:sp>
          <p:nvSpPr>
            <p:cNvPr id="46" name="Rectangle 45">
              <a:extLst>
                <a:ext uri="{FF2B5EF4-FFF2-40B4-BE49-F238E27FC236}">
                  <a16:creationId xmlns:a16="http://schemas.microsoft.com/office/drawing/2014/main" id="{465FE3B3-9749-65DB-453A-87A8308A41B5}"/>
                </a:ext>
              </a:extLst>
            </p:cNvPr>
            <p:cNvSpPr/>
            <p:nvPr/>
          </p:nvSpPr>
          <p:spPr>
            <a:xfrm>
              <a:off x="417099" y="4884140"/>
              <a:ext cx="1323953" cy="12707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Green Roof</a:t>
              </a:r>
            </a:p>
          </p:txBody>
        </p:sp>
      </p:grpSp>
      <p:cxnSp>
        <p:nvCxnSpPr>
          <p:cNvPr id="44" name="Straight Connector 43">
            <a:extLst>
              <a:ext uri="{FF2B5EF4-FFF2-40B4-BE49-F238E27FC236}">
                <a16:creationId xmlns:a16="http://schemas.microsoft.com/office/drawing/2014/main" id="{D8B44A90-7C76-1A27-BE1D-EDE462586395}"/>
              </a:ext>
            </a:extLst>
          </p:cNvPr>
          <p:cNvCxnSpPr>
            <a:cxnSpLocks/>
            <a:endCxn id="15" idx="1"/>
          </p:cNvCxnSpPr>
          <p:nvPr/>
        </p:nvCxnSpPr>
        <p:spPr>
          <a:xfrm flipV="1">
            <a:off x="1901565" y="3953338"/>
            <a:ext cx="1387277" cy="99433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7E4B075-F438-251F-0CE5-D5550ED455F9}"/>
              </a:ext>
            </a:extLst>
          </p:cNvPr>
          <p:cNvSpPr txBox="1"/>
          <p:nvPr/>
        </p:nvSpPr>
        <p:spPr>
          <a:xfrm>
            <a:off x="6436449" y="3545553"/>
            <a:ext cx="1941731" cy="1384995"/>
          </a:xfrm>
          <a:prstGeom prst="rect">
            <a:avLst/>
          </a:prstGeom>
          <a:noFill/>
        </p:spPr>
        <p:txBody>
          <a:bodyPr wrap="square" rtlCol="0">
            <a:spAutoFit/>
          </a:bodyPr>
          <a:lstStyle/>
          <a:p>
            <a:pPr algn="ctr"/>
            <a:r>
              <a:rPr lang="en-US" sz="1200" b="1" dirty="0">
                <a:solidFill>
                  <a:schemeClr val="accent2"/>
                </a:solidFill>
              </a:rPr>
              <a:t>Green Roof has 2x Rate of Energy Reduction than White Roof, but 3x installation cost and much higher maintenance costs</a:t>
            </a:r>
          </a:p>
          <a:p>
            <a:endParaRPr lang="en-US" sz="1200" dirty="0">
              <a:solidFill>
                <a:schemeClr val="accent2"/>
              </a:solidFill>
            </a:endParaRPr>
          </a:p>
        </p:txBody>
      </p:sp>
    </p:spTree>
    <p:extLst>
      <p:ext uri="{BB962C8B-B14F-4D97-AF65-F5344CB8AC3E}">
        <p14:creationId xmlns:p14="http://schemas.microsoft.com/office/powerpoint/2010/main" val="374112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96D09-C9DF-9C10-5C05-2E01BE788F6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897CFD-1D33-48C1-24C9-696CB538E7E6}"/>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11</a:t>
            </a:fld>
            <a:endParaRPr lang="en-US" dirty="0"/>
          </a:p>
        </p:txBody>
      </p:sp>
      <p:sp>
        <p:nvSpPr>
          <p:cNvPr id="12" name="Title 11">
            <a:extLst>
              <a:ext uri="{FF2B5EF4-FFF2-40B4-BE49-F238E27FC236}">
                <a16:creationId xmlns:a16="http://schemas.microsoft.com/office/drawing/2014/main" id="{AFFA1889-6AEA-FF22-3E4B-F33763FEFB62}"/>
              </a:ext>
            </a:extLst>
          </p:cNvPr>
          <p:cNvSpPr>
            <a:spLocks noGrp="1"/>
          </p:cNvSpPr>
          <p:nvPr>
            <p:ph type="title"/>
          </p:nvPr>
        </p:nvSpPr>
        <p:spPr/>
        <p:txBody>
          <a:bodyPr/>
          <a:lstStyle/>
          <a:p>
            <a:r>
              <a:rPr lang="en-US" dirty="0"/>
              <a:t>3a. Adaptation Response Modeling</a:t>
            </a:r>
          </a:p>
        </p:txBody>
      </p:sp>
      <p:sp>
        <p:nvSpPr>
          <p:cNvPr id="2" name="Footer Placeholder 2">
            <a:extLst>
              <a:ext uri="{FF2B5EF4-FFF2-40B4-BE49-F238E27FC236}">
                <a16:creationId xmlns:a16="http://schemas.microsoft.com/office/drawing/2014/main" id="{57B2A949-F3A2-A588-4646-BDB2FA885D7E}"/>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11" name="Picture 10">
            <a:extLst>
              <a:ext uri="{FF2B5EF4-FFF2-40B4-BE49-F238E27FC236}">
                <a16:creationId xmlns:a16="http://schemas.microsoft.com/office/drawing/2014/main" id="{AE4816CB-8147-8156-FE5C-A64F7B51FA52}"/>
              </a:ext>
            </a:extLst>
          </p:cNvPr>
          <p:cNvPicPr>
            <a:picLocks noChangeAspect="1"/>
          </p:cNvPicPr>
          <p:nvPr/>
        </p:nvPicPr>
        <p:blipFill>
          <a:blip r:embed="rId2"/>
          <a:stretch>
            <a:fillRect/>
          </a:stretch>
        </p:blipFill>
        <p:spPr>
          <a:xfrm>
            <a:off x="2665218" y="1041400"/>
            <a:ext cx="6904515" cy="4902200"/>
          </a:xfrm>
          <a:prstGeom prst="rect">
            <a:avLst/>
          </a:prstGeom>
        </p:spPr>
      </p:pic>
      <p:grpSp>
        <p:nvGrpSpPr>
          <p:cNvPr id="10" name="Group 9">
            <a:extLst>
              <a:ext uri="{FF2B5EF4-FFF2-40B4-BE49-F238E27FC236}">
                <a16:creationId xmlns:a16="http://schemas.microsoft.com/office/drawing/2014/main" id="{BB08EDBC-4E07-94B2-4E03-AD534965B554}"/>
              </a:ext>
            </a:extLst>
          </p:cNvPr>
          <p:cNvGrpSpPr/>
          <p:nvPr/>
        </p:nvGrpSpPr>
        <p:grpSpPr>
          <a:xfrm>
            <a:off x="9872353" y="1094267"/>
            <a:ext cx="2255813" cy="3561165"/>
            <a:chOff x="7239000" y="1728440"/>
            <a:chExt cx="2514600" cy="4291360"/>
          </a:xfrm>
        </p:grpSpPr>
        <p:sp>
          <p:nvSpPr>
            <p:cNvPr id="13" name="Rectangle 12">
              <a:extLst>
                <a:ext uri="{FF2B5EF4-FFF2-40B4-BE49-F238E27FC236}">
                  <a16:creationId xmlns:a16="http://schemas.microsoft.com/office/drawing/2014/main" id="{F1C6E9FC-4790-5993-6DBE-E54E90FD1E9F}"/>
                </a:ext>
              </a:extLst>
            </p:cNvPr>
            <p:cNvSpPr/>
            <p:nvPr/>
          </p:nvSpPr>
          <p:spPr>
            <a:xfrm>
              <a:off x="7239000" y="1728440"/>
              <a:ext cx="2514600" cy="4291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1BDCD3C-861F-F62F-70AC-62D9CAA8FEC7}"/>
                </a:ext>
              </a:extLst>
            </p:cNvPr>
            <p:cNvPicPr>
              <a:picLocks noChangeAspect="1"/>
            </p:cNvPicPr>
            <p:nvPr/>
          </p:nvPicPr>
          <p:blipFill>
            <a:blip r:embed="rId3"/>
            <a:srcRect t="-1995" r="4195" b="9768"/>
            <a:stretch/>
          </p:blipFill>
          <p:spPr>
            <a:xfrm>
              <a:off x="7239000" y="1728440"/>
              <a:ext cx="2514600" cy="1700560"/>
            </a:xfrm>
            <a:prstGeom prst="rect">
              <a:avLst/>
            </a:prstGeom>
          </p:spPr>
        </p:pic>
        <p:sp>
          <p:nvSpPr>
            <p:cNvPr id="15" name="Rectangle 14">
              <a:extLst>
                <a:ext uri="{FF2B5EF4-FFF2-40B4-BE49-F238E27FC236}">
                  <a16:creationId xmlns:a16="http://schemas.microsoft.com/office/drawing/2014/main" id="{0280B5CF-5996-7ACB-DE88-6469A449CB7E}"/>
                </a:ext>
              </a:extLst>
            </p:cNvPr>
            <p:cNvSpPr/>
            <p:nvPr/>
          </p:nvSpPr>
          <p:spPr>
            <a:xfrm>
              <a:off x="7312152" y="3335407"/>
              <a:ext cx="2441448" cy="2684393"/>
            </a:xfrm>
            <a:prstGeom prst="rect">
              <a:avLst/>
            </a:prstGeom>
            <a:solidFill>
              <a:srgbClr val="04A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2211F19-149C-1966-B058-9137020CD6C3}"/>
                </a:ext>
              </a:extLst>
            </p:cNvPr>
            <p:cNvPicPr>
              <a:picLocks noChangeAspect="1"/>
            </p:cNvPicPr>
            <p:nvPr/>
          </p:nvPicPr>
          <p:blipFill>
            <a:blip r:embed="rId4"/>
            <a:stretch>
              <a:fillRect/>
            </a:stretch>
          </p:blipFill>
          <p:spPr>
            <a:xfrm>
              <a:off x="7381095" y="3394994"/>
              <a:ext cx="2296305" cy="991037"/>
            </a:xfrm>
            <a:prstGeom prst="rect">
              <a:avLst/>
            </a:prstGeom>
          </p:spPr>
        </p:pic>
        <p:pic>
          <p:nvPicPr>
            <p:cNvPr id="17" name="Picture 16">
              <a:extLst>
                <a:ext uri="{FF2B5EF4-FFF2-40B4-BE49-F238E27FC236}">
                  <a16:creationId xmlns:a16="http://schemas.microsoft.com/office/drawing/2014/main" id="{B3751B3F-3FBE-C6EB-DDE0-02A417C1FE7F}"/>
                </a:ext>
              </a:extLst>
            </p:cNvPr>
            <p:cNvPicPr>
              <a:picLocks noChangeAspect="1"/>
            </p:cNvPicPr>
            <p:nvPr/>
          </p:nvPicPr>
          <p:blipFill>
            <a:blip r:embed="rId4"/>
            <a:stretch>
              <a:fillRect/>
            </a:stretch>
          </p:blipFill>
          <p:spPr>
            <a:xfrm>
              <a:off x="7391589" y="4563352"/>
              <a:ext cx="2285811" cy="986508"/>
            </a:xfrm>
            <a:prstGeom prst="rect">
              <a:avLst/>
            </a:prstGeom>
          </p:spPr>
        </p:pic>
        <p:sp>
          <p:nvSpPr>
            <p:cNvPr id="18" name="Rectangle 17">
              <a:extLst>
                <a:ext uri="{FF2B5EF4-FFF2-40B4-BE49-F238E27FC236}">
                  <a16:creationId xmlns:a16="http://schemas.microsoft.com/office/drawing/2014/main" id="{6D6A9854-EEBA-1E47-CA2C-6538784EF3BE}"/>
                </a:ext>
              </a:extLst>
            </p:cNvPr>
            <p:cNvSpPr/>
            <p:nvPr/>
          </p:nvSpPr>
          <p:spPr>
            <a:xfrm>
              <a:off x="7467600" y="2857417"/>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$50 million</a:t>
              </a:r>
            </a:p>
          </p:txBody>
        </p:sp>
        <p:sp>
          <p:nvSpPr>
            <p:cNvPr id="19" name="Rectangle 18">
              <a:extLst>
                <a:ext uri="{FF2B5EF4-FFF2-40B4-BE49-F238E27FC236}">
                  <a16:creationId xmlns:a16="http://schemas.microsoft.com/office/drawing/2014/main" id="{79A24599-E976-A6D4-F572-797263E8C172}"/>
                </a:ext>
              </a:extLst>
            </p:cNvPr>
            <p:cNvSpPr/>
            <p:nvPr/>
          </p:nvSpPr>
          <p:spPr>
            <a:xfrm>
              <a:off x="7496794" y="3985654"/>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0.25</a:t>
              </a:r>
            </a:p>
          </p:txBody>
        </p:sp>
        <p:sp>
          <p:nvSpPr>
            <p:cNvPr id="20" name="Rectangle 19">
              <a:extLst>
                <a:ext uri="{FF2B5EF4-FFF2-40B4-BE49-F238E27FC236}">
                  <a16:creationId xmlns:a16="http://schemas.microsoft.com/office/drawing/2014/main" id="{13D7B583-23E1-94FC-4BEB-E506D4466BAB}"/>
                </a:ext>
              </a:extLst>
            </p:cNvPr>
            <p:cNvSpPr/>
            <p:nvPr/>
          </p:nvSpPr>
          <p:spPr>
            <a:xfrm>
              <a:off x="7593771" y="5112956"/>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70 Years</a:t>
              </a:r>
            </a:p>
          </p:txBody>
        </p:sp>
        <p:sp>
          <p:nvSpPr>
            <p:cNvPr id="21" name="Rectangle 20">
              <a:extLst>
                <a:ext uri="{FF2B5EF4-FFF2-40B4-BE49-F238E27FC236}">
                  <a16:creationId xmlns:a16="http://schemas.microsoft.com/office/drawing/2014/main" id="{1766765F-5D6B-AF4E-436D-81CECEAEAA25}"/>
                </a:ext>
              </a:extLst>
            </p:cNvPr>
            <p:cNvSpPr/>
            <p:nvPr/>
          </p:nvSpPr>
          <p:spPr>
            <a:xfrm>
              <a:off x="8439473" y="3510410"/>
              <a:ext cx="839373" cy="23747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4A29A"/>
                  </a:solidFill>
                  <a:latin typeface="Trade Gothic Next" panose="020B0503040303020004" pitchFamily="34" charset="0"/>
                </a:rPr>
                <a:t>Subsidy</a:t>
              </a:r>
            </a:p>
          </p:txBody>
        </p:sp>
        <p:sp>
          <p:nvSpPr>
            <p:cNvPr id="22" name="Rectangle 21">
              <a:extLst>
                <a:ext uri="{FF2B5EF4-FFF2-40B4-BE49-F238E27FC236}">
                  <a16:creationId xmlns:a16="http://schemas.microsoft.com/office/drawing/2014/main" id="{7860EDA9-9B1D-F564-F332-792C5C4D6298}"/>
                </a:ext>
              </a:extLst>
            </p:cNvPr>
            <p:cNvSpPr/>
            <p:nvPr/>
          </p:nvSpPr>
          <p:spPr>
            <a:xfrm>
              <a:off x="8439473" y="4654402"/>
              <a:ext cx="1036319" cy="29448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4A29A"/>
                  </a:solidFill>
                  <a:latin typeface="Trade Gothic Next" panose="020B0503040303020004" pitchFamily="34" charset="0"/>
                </a:rPr>
                <a:t>Evaluation</a:t>
              </a:r>
              <a:endParaRPr lang="en-US" sz="1400" dirty="0">
                <a:solidFill>
                  <a:srgbClr val="04A29A"/>
                </a:solidFill>
                <a:latin typeface="Trade Gothic Next" panose="020B0503040303020004" pitchFamily="34" charset="0"/>
              </a:endParaRPr>
            </a:p>
          </p:txBody>
        </p:sp>
        <p:sp>
          <p:nvSpPr>
            <p:cNvPr id="23" name="Rectangle 22">
              <a:extLst>
                <a:ext uri="{FF2B5EF4-FFF2-40B4-BE49-F238E27FC236}">
                  <a16:creationId xmlns:a16="http://schemas.microsoft.com/office/drawing/2014/main" id="{3772B7BB-7E4B-B6E8-E01B-E4CA6AE71608}"/>
                </a:ext>
              </a:extLst>
            </p:cNvPr>
            <p:cNvSpPr/>
            <p:nvPr/>
          </p:nvSpPr>
          <p:spPr>
            <a:xfrm flipV="1">
              <a:off x="7506715" y="2754495"/>
              <a:ext cx="1391560" cy="1380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24" name="Rectangle 23">
              <a:extLst>
                <a:ext uri="{FF2B5EF4-FFF2-40B4-BE49-F238E27FC236}">
                  <a16:creationId xmlns:a16="http://schemas.microsoft.com/office/drawing/2014/main" id="{A190AF20-1687-D3CD-A9CB-0BB4BF7138D8}"/>
                </a:ext>
              </a:extLst>
            </p:cNvPr>
            <p:cNvSpPr/>
            <p:nvPr/>
          </p:nvSpPr>
          <p:spPr>
            <a:xfrm flipV="1">
              <a:off x="7575958" y="3829293"/>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25" name="Rectangle 24">
              <a:extLst>
                <a:ext uri="{FF2B5EF4-FFF2-40B4-BE49-F238E27FC236}">
                  <a16:creationId xmlns:a16="http://schemas.microsoft.com/office/drawing/2014/main" id="{5CF0856C-2D9B-8862-1872-8FF5CE011B64}"/>
                </a:ext>
              </a:extLst>
            </p:cNvPr>
            <p:cNvSpPr/>
            <p:nvPr/>
          </p:nvSpPr>
          <p:spPr>
            <a:xfrm flipV="1">
              <a:off x="7570020" y="4992145"/>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26" name="Rectangle 25">
              <a:extLst>
                <a:ext uri="{FF2B5EF4-FFF2-40B4-BE49-F238E27FC236}">
                  <a16:creationId xmlns:a16="http://schemas.microsoft.com/office/drawing/2014/main" id="{D41FAB84-2C79-D2B1-0E5A-007F0F45920F}"/>
                </a:ext>
              </a:extLst>
            </p:cNvPr>
            <p:cNvSpPr/>
            <p:nvPr/>
          </p:nvSpPr>
          <p:spPr>
            <a:xfrm rot="10800000" flipV="1">
              <a:off x="8229600" y="1900386"/>
              <a:ext cx="1391560" cy="238065"/>
            </a:xfrm>
            <a:prstGeom prst="rect">
              <a:avLst/>
            </a:prstGeom>
            <a:solidFill>
              <a:srgbClr val="04A2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latin typeface="Trade Gothic Next" panose="020B0503040303020004" pitchFamily="34" charset="0"/>
                </a:rPr>
                <a:t>Constraints</a:t>
              </a:r>
            </a:p>
          </p:txBody>
        </p:sp>
      </p:grpSp>
      <p:sp>
        <p:nvSpPr>
          <p:cNvPr id="27" name="TextBox 26">
            <a:extLst>
              <a:ext uri="{FF2B5EF4-FFF2-40B4-BE49-F238E27FC236}">
                <a16:creationId xmlns:a16="http://schemas.microsoft.com/office/drawing/2014/main" id="{4ECC81DC-767D-724B-F45F-6C8B05AF41AE}"/>
              </a:ext>
            </a:extLst>
          </p:cNvPr>
          <p:cNvSpPr txBox="1"/>
          <p:nvPr/>
        </p:nvSpPr>
        <p:spPr>
          <a:xfrm>
            <a:off x="2139242" y="5942049"/>
            <a:ext cx="5181600" cy="430887"/>
          </a:xfrm>
          <a:prstGeom prst="rect">
            <a:avLst/>
          </a:prstGeom>
          <a:noFill/>
        </p:spPr>
        <p:txBody>
          <a:bodyPr wrap="square" rtlCol="0">
            <a:spAutoFit/>
          </a:bodyPr>
          <a:lstStyle/>
          <a:p>
            <a:r>
              <a:rPr lang="en-US" sz="1100" b="1" dirty="0">
                <a:solidFill>
                  <a:schemeClr val="accent2"/>
                </a:solidFill>
                <a:latin typeface="Trade Gothic Next" panose="020B0503040303020004" pitchFamily="34" charset="0"/>
              </a:rPr>
              <a:t>ADAPT models adaptations into Vulnerability and Exposure Impacts with the rate of energy reduction </a:t>
            </a:r>
            <a:r>
              <a:rPr lang="en-US" sz="1100" dirty="0">
                <a:solidFill>
                  <a:schemeClr val="accent2"/>
                </a:solidFill>
                <a:latin typeface="Trade Gothic Next" panose="020B0503040303020004" pitchFamily="34" charset="0"/>
              </a:rPr>
              <a:t>(</a:t>
            </a:r>
            <a:r>
              <a:rPr lang="en-US" sz="1100" i="1" dirty="0">
                <a:solidFill>
                  <a:schemeClr val="accent2"/>
                </a:solidFill>
                <a:latin typeface="Trade Gothic Next" panose="020B0503040303020004" pitchFamily="34" charset="0"/>
              </a:rPr>
              <a:t>only applied in months with Extreme Heat Events</a:t>
            </a:r>
            <a:r>
              <a:rPr lang="en-US" sz="1100" dirty="0">
                <a:solidFill>
                  <a:schemeClr val="accent2"/>
                </a:solidFill>
                <a:latin typeface="Trade Gothic Next" panose="020B0503040303020004" pitchFamily="34" charset="0"/>
              </a:rPr>
              <a:t>)</a:t>
            </a:r>
            <a:endParaRPr lang="en-US" sz="1100" dirty="0">
              <a:solidFill>
                <a:schemeClr val="accent2"/>
              </a:solidFill>
            </a:endParaRPr>
          </a:p>
        </p:txBody>
      </p:sp>
      <p:pic>
        <p:nvPicPr>
          <p:cNvPr id="29" name="Graphic 28">
            <a:extLst>
              <a:ext uri="{FF2B5EF4-FFF2-40B4-BE49-F238E27FC236}">
                <a16:creationId xmlns:a16="http://schemas.microsoft.com/office/drawing/2014/main" id="{0147FE2C-14E3-1A54-8954-416765B5BD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8656" y="4700387"/>
            <a:ext cx="2381250" cy="1600953"/>
          </a:xfrm>
          <a:prstGeom prst="rect">
            <a:avLst/>
          </a:prstGeom>
        </p:spPr>
      </p:pic>
      <p:grpSp>
        <p:nvGrpSpPr>
          <p:cNvPr id="30" name="Group 29">
            <a:extLst>
              <a:ext uri="{FF2B5EF4-FFF2-40B4-BE49-F238E27FC236}">
                <a16:creationId xmlns:a16="http://schemas.microsoft.com/office/drawing/2014/main" id="{AF64E908-170C-14F9-D52B-EF087572D29D}"/>
              </a:ext>
            </a:extLst>
          </p:cNvPr>
          <p:cNvGrpSpPr/>
          <p:nvPr/>
        </p:nvGrpSpPr>
        <p:grpSpPr>
          <a:xfrm>
            <a:off x="329415" y="1094267"/>
            <a:ext cx="1804185" cy="2334733"/>
            <a:chOff x="5281052" y="2028368"/>
            <a:chExt cx="2256839" cy="2691568"/>
          </a:xfrm>
        </p:grpSpPr>
        <p:pic>
          <p:nvPicPr>
            <p:cNvPr id="31" name="Picture 30" descr="Graphical user interface, text, application&#10;&#10;Description automatically generated">
              <a:extLst>
                <a:ext uri="{FF2B5EF4-FFF2-40B4-BE49-F238E27FC236}">
                  <a16:creationId xmlns:a16="http://schemas.microsoft.com/office/drawing/2014/main" id="{1DAB736D-B91E-C5CB-9008-018909F25805}"/>
                </a:ext>
              </a:extLst>
            </p:cNvPr>
            <p:cNvPicPr>
              <a:picLocks noChangeAspect="1"/>
            </p:cNvPicPr>
            <p:nvPr/>
          </p:nvPicPr>
          <p:blipFill>
            <a:blip r:embed="rId7"/>
            <a:srcRect r="49691"/>
            <a:stretch/>
          </p:blipFill>
          <p:spPr>
            <a:xfrm>
              <a:off x="5281052" y="2028368"/>
              <a:ext cx="2256839" cy="2691568"/>
            </a:xfrm>
            <a:prstGeom prst="rect">
              <a:avLst/>
            </a:prstGeom>
          </p:spPr>
        </p:pic>
        <p:sp>
          <p:nvSpPr>
            <p:cNvPr id="32" name="Rectangle 31">
              <a:extLst>
                <a:ext uri="{FF2B5EF4-FFF2-40B4-BE49-F238E27FC236}">
                  <a16:creationId xmlns:a16="http://schemas.microsoft.com/office/drawing/2014/main" id="{6E3496C0-38FE-0C4C-9B1C-F08BB914DB4C}"/>
                </a:ext>
              </a:extLst>
            </p:cNvPr>
            <p:cNvSpPr/>
            <p:nvPr/>
          </p:nvSpPr>
          <p:spPr>
            <a:xfrm>
              <a:off x="5446552" y="246744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Green Roof</a:t>
              </a:r>
            </a:p>
          </p:txBody>
        </p:sp>
        <p:sp>
          <p:nvSpPr>
            <p:cNvPr id="33" name="Rectangle 32">
              <a:extLst>
                <a:ext uri="{FF2B5EF4-FFF2-40B4-BE49-F238E27FC236}">
                  <a16:creationId xmlns:a16="http://schemas.microsoft.com/office/drawing/2014/main" id="{CC678317-FC44-0953-FA85-A3AF23E328E5}"/>
                </a:ext>
              </a:extLst>
            </p:cNvPr>
            <p:cNvSpPr/>
            <p:nvPr/>
          </p:nvSpPr>
          <p:spPr>
            <a:xfrm>
              <a:off x="5458846" y="2790680"/>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Black Roof</a:t>
              </a:r>
            </a:p>
          </p:txBody>
        </p:sp>
        <p:sp>
          <p:nvSpPr>
            <p:cNvPr id="34" name="Rectangle 33">
              <a:extLst>
                <a:ext uri="{FF2B5EF4-FFF2-40B4-BE49-F238E27FC236}">
                  <a16:creationId xmlns:a16="http://schemas.microsoft.com/office/drawing/2014/main" id="{0C87A4E3-DA9F-D3F9-17EA-1963C26D33EF}"/>
                </a:ext>
              </a:extLst>
            </p:cNvPr>
            <p:cNvSpPr/>
            <p:nvPr/>
          </p:nvSpPr>
          <p:spPr>
            <a:xfrm>
              <a:off x="5471140" y="3101766"/>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172</a:t>
              </a:r>
            </a:p>
          </p:txBody>
        </p:sp>
        <p:sp>
          <p:nvSpPr>
            <p:cNvPr id="35" name="Rectangle 34">
              <a:extLst>
                <a:ext uri="{FF2B5EF4-FFF2-40B4-BE49-F238E27FC236}">
                  <a16:creationId xmlns:a16="http://schemas.microsoft.com/office/drawing/2014/main" id="{E844BFB0-93BC-C103-9E9A-2CB00A5021A2}"/>
                </a:ext>
              </a:extLst>
            </p:cNvPr>
            <p:cNvSpPr/>
            <p:nvPr/>
          </p:nvSpPr>
          <p:spPr>
            <a:xfrm>
              <a:off x="5440897" y="3435048"/>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2.9</a:t>
              </a:r>
            </a:p>
          </p:txBody>
        </p:sp>
        <p:sp>
          <p:nvSpPr>
            <p:cNvPr id="36" name="Rectangle 35">
              <a:extLst>
                <a:ext uri="{FF2B5EF4-FFF2-40B4-BE49-F238E27FC236}">
                  <a16:creationId xmlns:a16="http://schemas.microsoft.com/office/drawing/2014/main" id="{18EE202D-AA3F-67F2-D6E4-7512030D8095}"/>
                </a:ext>
              </a:extLst>
            </p:cNvPr>
            <p:cNvSpPr/>
            <p:nvPr/>
          </p:nvSpPr>
          <p:spPr>
            <a:xfrm>
              <a:off x="5471140" y="376352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40</a:t>
              </a:r>
            </a:p>
          </p:txBody>
        </p:sp>
        <p:sp>
          <p:nvSpPr>
            <p:cNvPr id="37" name="Rectangle 36">
              <a:extLst>
                <a:ext uri="{FF2B5EF4-FFF2-40B4-BE49-F238E27FC236}">
                  <a16:creationId xmlns:a16="http://schemas.microsoft.com/office/drawing/2014/main" id="{76A2FF93-8417-1A37-C1AF-72D176C9DDD2}"/>
                </a:ext>
              </a:extLst>
            </p:cNvPr>
            <p:cNvSpPr/>
            <p:nvPr/>
          </p:nvSpPr>
          <p:spPr>
            <a:xfrm>
              <a:off x="5471140" y="4095985"/>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0.4</a:t>
              </a:r>
            </a:p>
          </p:txBody>
        </p:sp>
        <p:sp>
          <p:nvSpPr>
            <p:cNvPr id="38" name="Rectangle 37">
              <a:extLst>
                <a:ext uri="{FF2B5EF4-FFF2-40B4-BE49-F238E27FC236}">
                  <a16:creationId xmlns:a16="http://schemas.microsoft.com/office/drawing/2014/main" id="{9E696F82-E1C3-F275-97A7-F5B0BDFC3357}"/>
                </a:ext>
              </a:extLst>
            </p:cNvPr>
            <p:cNvSpPr/>
            <p:nvPr/>
          </p:nvSpPr>
          <p:spPr>
            <a:xfrm>
              <a:off x="5471140" y="4422261"/>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1.2</a:t>
              </a:r>
            </a:p>
          </p:txBody>
        </p:sp>
      </p:grpSp>
      <p:grpSp>
        <p:nvGrpSpPr>
          <p:cNvPr id="39" name="Group 38">
            <a:extLst>
              <a:ext uri="{FF2B5EF4-FFF2-40B4-BE49-F238E27FC236}">
                <a16:creationId xmlns:a16="http://schemas.microsoft.com/office/drawing/2014/main" id="{2BF0D5A1-D2C2-D7AF-8AB5-638C1E06A17F}"/>
              </a:ext>
            </a:extLst>
          </p:cNvPr>
          <p:cNvGrpSpPr/>
          <p:nvPr/>
        </p:nvGrpSpPr>
        <p:grpSpPr>
          <a:xfrm>
            <a:off x="313051" y="3439192"/>
            <a:ext cx="1820549" cy="2419993"/>
            <a:chOff x="7543800" y="2111478"/>
            <a:chExt cx="2256839" cy="2707148"/>
          </a:xfrm>
        </p:grpSpPr>
        <p:pic>
          <p:nvPicPr>
            <p:cNvPr id="40" name="Picture 39" descr="Graphical user interface, text, application&#10;&#10;Description automatically generated">
              <a:extLst>
                <a:ext uri="{FF2B5EF4-FFF2-40B4-BE49-F238E27FC236}">
                  <a16:creationId xmlns:a16="http://schemas.microsoft.com/office/drawing/2014/main" id="{EB849D0B-6AA9-0C6B-590D-E8557F77672E}"/>
                </a:ext>
              </a:extLst>
            </p:cNvPr>
            <p:cNvPicPr>
              <a:picLocks noChangeAspect="1"/>
            </p:cNvPicPr>
            <p:nvPr/>
          </p:nvPicPr>
          <p:blipFill>
            <a:blip r:embed="rId7"/>
            <a:srcRect l="49980"/>
            <a:stretch/>
          </p:blipFill>
          <p:spPr>
            <a:xfrm>
              <a:off x="7543800" y="2111478"/>
              <a:ext cx="2256839" cy="2707148"/>
            </a:xfrm>
            <a:prstGeom prst="rect">
              <a:avLst/>
            </a:prstGeom>
          </p:spPr>
        </p:pic>
        <p:sp>
          <p:nvSpPr>
            <p:cNvPr id="41" name="Rectangle 40">
              <a:extLst>
                <a:ext uri="{FF2B5EF4-FFF2-40B4-BE49-F238E27FC236}">
                  <a16:creationId xmlns:a16="http://schemas.microsoft.com/office/drawing/2014/main" id="{824B6330-E7DC-A696-811A-9CCED28F0BB9}"/>
                </a:ext>
              </a:extLst>
            </p:cNvPr>
            <p:cNvSpPr/>
            <p:nvPr/>
          </p:nvSpPr>
          <p:spPr>
            <a:xfrm>
              <a:off x="7696791" y="255224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White Roof </a:t>
              </a:r>
            </a:p>
          </p:txBody>
        </p:sp>
        <p:sp>
          <p:nvSpPr>
            <p:cNvPr id="42" name="Rectangle 41">
              <a:extLst>
                <a:ext uri="{FF2B5EF4-FFF2-40B4-BE49-F238E27FC236}">
                  <a16:creationId xmlns:a16="http://schemas.microsoft.com/office/drawing/2014/main" id="{4E26E00E-44D0-A9CB-39F9-62D500E09624}"/>
                </a:ext>
              </a:extLst>
            </p:cNvPr>
            <p:cNvSpPr/>
            <p:nvPr/>
          </p:nvSpPr>
          <p:spPr>
            <a:xfrm>
              <a:off x="7709085" y="2875480"/>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Black Roof</a:t>
              </a:r>
            </a:p>
          </p:txBody>
        </p:sp>
        <p:sp>
          <p:nvSpPr>
            <p:cNvPr id="43" name="Rectangle 42">
              <a:extLst>
                <a:ext uri="{FF2B5EF4-FFF2-40B4-BE49-F238E27FC236}">
                  <a16:creationId xmlns:a16="http://schemas.microsoft.com/office/drawing/2014/main" id="{996A6036-3C61-820B-EC8B-25BACB344173}"/>
                </a:ext>
              </a:extLst>
            </p:cNvPr>
            <p:cNvSpPr/>
            <p:nvPr/>
          </p:nvSpPr>
          <p:spPr>
            <a:xfrm>
              <a:off x="7721379" y="3186566"/>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50</a:t>
              </a:r>
            </a:p>
          </p:txBody>
        </p:sp>
        <p:sp>
          <p:nvSpPr>
            <p:cNvPr id="44" name="Rectangle 43">
              <a:extLst>
                <a:ext uri="{FF2B5EF4-FFF2-40B4-BE49-F238E27FC236}">
                  <a16:creationId xmlns:a16="http://schemas.microsoft.com/office/drawing/2014/main" id="{0E6DED0E-0B89-CA87-31CA-14855EE4C463}"/>
                </a:ext>
              </a:extLst>
            </p:cNvPr>
            <p:cNvSpPr/>
            <p:nvPr/>
          </p:nvSpPr>
          <p:spPr>
            <a:xfrm>
              <a:off x="7724917" y="3519848"/>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0.2</a:t>
              </a:r>
            </a:p>
          </p:txBody>
        </p:sp>
        <p:sp>
          <p:nvSpPr>
            <p:cNvPr id="45" name="Rectangle 44">
              <a:extLst>
                <a:ext uri="{FF2B5EF4-FFF2-40B4-BE49-F238E27FC236}">
                  <a16:creationId xmlns:a16="http://schemas.microsoft.com/office/drawing/2014/main" id="{64143785-9FC4-0F80-E1A0-B1F58756561E}"/>
                </a:ext>
              </a:extLst>
            </p:cNvPr>
            <p:cNvSpPr/>
            <p:nvPr/>
          </p:nvSpPr>
          <p:spPr>
            <a:xfrm>
              <a:off x="7721379" y="384832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20</a:t>
              </a:r>
            </a:p>
          </p:txBody>
        </p:sp>
        <p:sp>
          <p:nvSpPr>
            <p:cNvPr id="46" name="Rectangle 45">
              <a:extLst>
                <a:ext uri="{FF2B5EF4-FFF2-40B4-BE49-F238E27FC236}">
                  <a16:creationId xmlns:a16="http://schemas.microsoft.com/office/drawing/2014/main" id="{CA4C5DC0-42C7-13D6-BAD5-4B63367EA4B0}"/>
                </a:ext>
              </a:extLst>
            </p:cNvPr>
            <p:cNvSpPr/>
            <p:nvPr/>
          </p:nvSpPr>
          <p:spPr>
            <a:xfrm>
              <a:off x="7721379" y="4180785"/>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0.2</a:t>
              </a:r>
            </a:p>
          </p:txBody>
        </p:sp>
        <p:sp>
          <p:nvSpPr>
            <p:cNvPr id="47" name="Rectangle 46">
              <a:extLst>
                <a:ext uri="{FF2B5EF4-FFF2-40B4-BE49-F238E27FC236}">
                  <a16:creationId xmlns:a16="http://schemas.microsoft.com/office/drawing/2014/main" id="{2B3060F6-BEDC-7AF4-E531-C42FF5CFBF39}"/>
                </a:ext>
              </a:extLst>
            </p:cNvPr>
            <p:cNvSpPr/>
            <p:nvPr/>
          </p:nvSpPr>
          <p:spPr>
            <a:xfrm>
              <a:off x="7721379" y="4507061"/>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1.0</a:t>
              </a:r>
            </a:p>
          </p:txBody>
        </p:sp>
      </p:grpSp>
    </p:spTree>
    <p:extLst>
      <p:ext uri="{BB962C8B-B14F-4D97-AF65-F5344CB8AC3E}">
        <p14:creationId xmlns:p14="http://schemas.microsoft.com/office/powerpoint/2010/main" val="32523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BD811-904B-C43F-959A-E76BC6A77E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A3C83-A345-A370-8EEF-43962354D6D4}"/>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12</a:t>
            </a:fld>
            <a:endParaRPr lang="en-US" dirty="0"/>
          </a:p>
        </p:txBody>
      </p:sp>
      <p:sp>
        <p:nvSpPr>
          <p:cNvPr id="13" name="Title 12">
            <a:extLst>
              <a:ext uri="{FF2B5EF4-FFF2-40B4-BE49-F238E27FC236}">
                <a16:creationId xmlns:a16="http://schemas.microsoft.com/office/drawing/2014/main" id="{E02D318F-ADA7-386C-926A-0D8796A8AA9A}"/>
              </a:ext>
            </a:extLst>
          </p:cNvPr>
          <p:cNvSpPr>
            <a:spLocks noGrp="1"/>
          </p:cNvSpPr>
          <p:nvPr>
            <p:ph type="title"/>
          </p:nvPr>
        </p:nvSpPr>
        <p:spPr>
          <a:xfrm>
            <a:off x="426720" y="2926080"/>
            <a:ext cx="10515600" cy="1264920"/>
          </a:xfrm>
        </p:spPr>
        <p:txBody>
          <a:bodyPr/>
          <a:lstStyle/>
          <a:p>
            <a:pPr marL="0" marR="0" lvl="0" indent="0" algn="l" defTabSz="3135999" rtl="0" eaLnBrk="1" fontAlgn="auto" latinLnBrk="0" hangingPunct="1">
              <a:lnSpc>
                <a:spcPct val="100000"/>
              </a:lnSpc>
              <a:spcBef>
                <a:spcPts val="0"/>
              </a:spcBef>
              <a:spcAft>
                <a:spcPts val="0"/>
              </a:spcAft>
              <a:buClrTx/>
              <a:buSzTx/>
              <a:buFontTx/>
              <a:buNone/>
              <a:tabLst/>
              <a:defRPr/>
            </a:pPr>
            <a:r>
              <a:rPr lang="en-US" sz="3600" b="1" dirty="0">
                <a:effectLst/>
                <a:latin typeface="Aptos" panose="020B0004020202020204" pitchFamily="34" charset="0"/>
                <a:ea typeface="Aptos" panose="020B0004020202020204" pitchFamily="34" charset="0"/>
                <a:cs typeface="Times New Roman" panose="02020603050405020304" pitchFamily="18" charset="0"/>
              </a:rPr>
              <a:t>Multi-Objective Optimization Approach for Optimizing Climate Adaptation Strategies</a:t>
            </a:r>
            <a:endParaRPr kumimoji="0" lang="en-US" sz="36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endParaRPr>
          </a:p>
        </p:txBody>
      </p:sp>
      <p:sp>
        <p:nvSpPr>
          <p:cNvPr id="4" name="Footer Placeholder 2">
            <a:extLst>
              <a:ext uri="{FF2B5EF4-FFF2-40B4-BE49-F238E27FC236}">
                <a16:creationId xmlns:a16="http://schemas.microsoft.com/office/drawing/2014/main" id="{850310A3-CD8D-68FA-1CCD-DD27EEC39DB1}"/>
              </a:ext>
            </a:extLst>
          </p:cNvPr>
          <p:cNvSpPr txBox="1">
            <a:spLocks/>
          </p:cNvSpPr>
          <p:nvPr/>
        </p:nvSpPr>
        <p:spPr>
          <a:xfrm>
            <a:off x="1828800" y="64008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Tree>
    <p:extLst>
      <p:ext uri="{BB962C8B-B14F-4D97-AF65-F5344CB8AC3E}">
        <p14:creationId xmlns:p14="http://schemas.microsoft.com/office/powerpoint/2010/main" val="346516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00DD4-2A8A-1C72-1274-0DCDC26C1E8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EA99087C-3729-95E0-1110-353AB336D2F3}"/>
              </a:ext>
            </a:extLst>
          </p:cNvPr>
          <p:cNvSpPr/>
          <p:nvPr/>
        </p:nvSpPr>
        <p:spPr>
          <a:xfrm>
            <a:off x="7679179" y="990599"/>
            <a:ext cx="3535681" cy="148566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Adaptation Optimization Problem </a:t>
            </a:r>
          </a:p>
        </p:txBody>
      </p:sp>
      <p:sp>
        <p:nvSpPr>
          <p:cNvPr id="5" name="Slide Number Placeholder 4">
            <a:extLst>
              <a:ext uri="{FF2B5EF4-FFF2-40B4-BE49-F238E27FC236}">
                <a16:creationId xmlns:a16="http://schemas.microsoft.com/office/drawing/2014/main" id="{DA86F603-945E-00E2-B886-0F4A9BBEDA08}"/>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13</a:t>
            </a:fld>
            <a:endParaRPr lang="en-US" dirty="0"/>
          </a:p>
        </p:txBody>
      </p:sp>
      <p:sp>
        <p:nvSpPr>
          <p:cNvPr id="13" name="Content Placeholder 12">
            <a:extLst>
              <a:ext uri="{FF2B5EF4-FFF2-40B4-BE49-F238E27FC236}">
                <a16:creationId xmlns:a16="http://schemas.microsoft.com/office/drawing/2014/main" id="{7A5DF02D-1A20-11A2-EDA2-8E2342EB6918}"/>
              </a:ext>
            </a:extLst>
          </p:cNvPr>
          <p:cNvSpPr>
            <a:spLocks noGrp="1"/>
          </p:cNvSpPr>
          <p:nvPr>
            <p:ph sz="quarter" idx="13"/>
          </p:nvPr>
        </p:nvSpPr>
        <p:spPr>
          <a:xfrm>
            <a:off x="422019" y="1371600"/>
            <a:ext cx="5974080" cy="4572000"/>
          </a:xfrm>
        </p:spPr>
        <p:txBody>
          <a:bodyPr/>
          <a:lstStyle/>
          <a:p>
            <a:r>
              <a:rPr lang="en-US" sz="1400" b="1" dirty="0"/>
              <a:t>Goal</a:t>
            </a:r>
            <a:r>
              <a:rPr lang="en-US" sz="1400" dirty="0"/>
              <a:t>: Formulate and solve a </a:t>
            </a:r>
            <a:r>
              <a:rPr lang="en-US" sz="1400" b="1" dirty="0"/>
              <a:t>multi-objective optimization problem</a:t>
            </a:r>
            <a:r>
              <a:rPr lang="en-US" sz="1400" dirty="0"/>
              <a:t>, aiming to identify a set of optimal design points that balance competing objectives given decisionmaker adaptation actions and constraints.</a:t>
            </a:r>
          </a:p>
          <a:p>
            <a:r>
              <a:rPr lang="en-US" sz="1400" b="1" dirty="0"/>
              <a:t>Design Variables and Objective Space</a:t>
            </a:r>
            <a:r>
              <a:rPr lang="en-US" sz="1400" dirty="0"/>
              <a:t>: Define a set of controllable input parameters </a:t>
            </a:r>
            <a:r>
              <a:rPr lang="en-US" sz="1400" b="1" dirty="0"/>
              <a:t>(design variables)</a:t>
            </a:r>
            <a:r>
              <a:rPr lang="en-US" sz="1400" dirty="0"/>
              <a:t> that characterize actionable climate adaptation actions and map these variables through a system model into a vector of output metrics </a:t>
            </a:r>
            <a:r>
              <a:rPr lang="en-US" sz="1400" b="1" dirty="0"/>
              <a:t>(objectives) </a:t>
            </a:r>
            <a:r>
              <a:rPr lang="en-US" sz="1400" dirty="0"/>
              <a:t>whose values must be simultaneously optimized.</a:t>
            </a:r>
          </a:p>
          <a:p>
            <a:r>
              <a:rPr lang="en-US" sz="1400" b="1" dirty="0"/>
              <a:t>Element-Wise Approach</a:t>
            </a:r>
            <a:r>
              <a:rPr lang="en-US" sz="1400" dirty="0"/>
              <a:t>: Employ an element-wise approach in the </a:t>
            </a:r>
            <a:r>
              <a:rPr lang="en-US" sz="1400" dirty="0" err="1"/>
              <a:t>Pymoo</a:t>
            </a:r>
            <a:r>
              <a:rPr lang="en-US" sz="1400" dirty="0"/>
              <a:t> Python library, where each component of the objective is evaluated independently for every candidate adaptation solution. </a:t>
            </a:r>
          </a:p>
          <a:p>
            <a:pPr lvl="1"/>
            <a:r>
              <a:rPr lang="en-US" sz="1100" dirty="0"/>
              <a:t>This facilitates flexible and fine-grained handling of multiple objectives, enabling more complex, non-uniform transformations or constraints to be applied individually to each adaptation objective.</a:t>
            </a:r>
          </a:p>
          <a:p>
            <a:r>
              <a:rPr lang="en-US" sz="1400" b="1" dirty="0"/>
              <a:t>NSGA2 Algorithm</a:t>
            </a:r>
            <a:r>
              <a:rPr lang="en-US" sz="1400" dirty="0"/>
              <a:t>: Utilize the well established NSGA2 evolutionary algorithm, which uses a population-based search, non-dominated sorting, and crowding distance metrics to efficiently explore the design space and produce a diverse set of Pareto-optimal solutions.</a:t>
            </a:r>
          </a:p>
          <a:p>
            <a:endParaRPr lang="en-US" sz="1400" dirty="0"/>
          </a:p>
        </p:txBody>
      </p:sp>
      <p:sp>
        <p:nvSpPr>
          <p:cNvPr id="12" name="Title 11">
            <a:extLst>
              <a:ext uri="{FF2B5EF4-FFF2-40B4-BE49-F238E27FC236}">
                <a16:creationId xmlns:a16="http://schemas.microsoft.com/office/drawing/2014/main" id="{618B52D3-BCD0-E967-E4E3-02C9B876E62B}"/>
              </a:ext>
            </a:extLst>
          </p:cNvPr>
          <p:cNvSpPr>
            <a:spLocks noGrp="1"/>
          </p:cNvSpPr>
          <p:nvPr>
            <p:ph type="title"/>
          </p:nvPr>
        </p:nvSpPr>
        <p:spPr/>
        <p:txBody>
          <a:bodyPr/>
          <a:lstStyle/>
          <a:p>
            <a:r>
              <a:rPr lang="en-US" sz="3200" b="1" dirty="0">
                <a:effectLst/>
                <a:latin typeface="Aptos" panose="020B0004020202020204" pitchFamily="34" charset="0"/>
                <a:ea typeface="Aptos" panose="020B0004020202020204" pitchFamily="34" charset="0"/>
                <a:cs typeface="Times New Roman" panose="02020603050405020304" pitchFamily="18" charset="0"/>
              </a:rPr>
              <a:t>Multi-Objective Optimization Approach</a:t>
            </a:r>
            <a:endParaRPr lang="en-US" dirty="0"/>
          </a:p>
        </p:txBody>
      </p:sp>
      <p:sp>
        <p:nvSpPr>
          <p:cNvPr id="2" name="Footer Placeholder 2">
            <a:extLst>
              <a:ext uri="{FF2B5EF4-FFF2-40B4-BE49-F238E27FC236}">
                <a16:creationId xmlns:a16="http://schemas.microsoft.com/office/drawing/2014/main" id="{F3184167-C1B5-1507-7053-E903D21DE468}"/>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
        <p:nvSpPr>
          <p:cNvPr id="6" name="Rectangle 5">
            <a:extLst>
              <a:ext uri="{FF2B5EF4-FFF2-40B4-BE49-F238E27FC236}">
                <a16:creationId xmlns:a16="http://schemas.microsoft.com/office/drawing/2014/main" id="{7A535606-B023-3098-95C3-001892618B69}"/>
              </a:ext>
            </a:extLst>
          </p:cNvPr>
          <p:cNvSpPr/>
          <p:nvPr/>
        </p:nvSpPr>
        <p:spPr>
          <a:xfrm>
            <a:off x="7679180" y="2628900"/>
            <a:ext cx="3535681" cy="13852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Design Variables</a:t>
            </a:r>
          </a:p>
        </p:txBody>
      </p:sp>
      <p:sp>
        <p:nvSpPr>
          <p:cNvPr id="7" name="Rounded Rectangle 6">
            <a:extLst>
              <a:ext uri="{FF2B5EF4-FFF2-40B4-BE49-F238E27FC236}">
                <a16:creationId xmlns:a16="http://schemas.microsoft.com/office/drawing/2014/main" id="{21FE6FE5-8812-72D3-4A1B-E4FA6F9E9D80}"/>
              </a:ext>
            </a:extLst>
          </p:cNvPr>
          <p:cNvSpPr/>
          <p:nvPr/>
        </p:nvSpPr>
        <p:spPr>
          <a:xfrm>
            <a:off x="8162588" y="3038368"/>
            <a:ext cx="2568864" cy="8041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Government Installation Subsidy Proportion</a:t>
            </a:r>
          </a:p>
        </p:txBody>
      </p:sp>
      <p:sp>
        <p:nvSpPr>
          <p:cNvPr id="8" name="Rectangle 7">
            <a:extLst>
              <a:ext uri="{FF2B5EF4-FFF2-40B4-BE49-F238E27FC236}">
                <a16:creationId xmlns:a16="http://schemas.microsoft.com/office/drawing/2014/main" id="{B108E311-7834-F85C-A5DF-E41C1CCE431F}"/>
              </a:ext>
            </a:extLst>
          </p:cNvPr>
          <p:cNvSpPr/>
          <p:nvPr/>
        </p:nvSpPr>
        <p:spPr>
          <a:xfrm>
            <a:off x="7679178" y="4190768"/>
            <a:ext cx="3535681" cy="217993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Objective Space</a:t>
            </a:r>
          </a:p>
        </p:txBody>
      </p:sp>
      <p:sp>
        <p:nvSpPr>
          <p:cNvPr id="9" name="Rounded Rectangle 8">
            <a:extLst>
              <a:ext uri="{FF2B5EF4-FFF2-40B4-BE49-F238E27FC236}">
                <a16:creationId xmlns:a16="http://schemas.microsoft.com/office/drawing/2014/main" id="{9500935D-8485-50F3-1348-9FE12BE0A054}"/>
              </a:ext>
            </a:extLst>
          </p:cNvPr>
          <p:cNvSpPr/>
          <p:nvPr/>
        </p:nvSpPr>
        <p:spPr>
          <a:xfrm>
            <a:off x="8162587" y="4610101"/>
            <a:ext cx="2568864" cy="61923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Minimize Government Expenditure ($)</a:t>
            </a:r>
          </a:p>
        </p:txBody>
      </p:sp>
      <p:sp>
        <p:nvSpPr>
          <p:cNvPr id="10" name="Rounded Rectangle 9">
            <a:extLst>
              <a:ext uri="{FF2B5EF4-FFF2-40B4-BE49-F238E27FC236}">
                <a16:creationId xmlns:a16="http://schemas.microsoft.com/office/drawing/2014/main" id="{19857B4B-53CE-1777-5154-2A68E7545BB0}"/>
              </a:ext>
            </a:extLst>
          </p:cNvPr>
          <p:cNvSpPr/>
          <p:nvPr/>
        </p:nvSpPr>
        <p:spPr>
          <a:xfrm>
            <a:off x="8162587" y="5338107"/>
            <a:ext cx="2568864" cy="81373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Maximize Austin City Residential Cost Savings($)</a:t>
            </a:r>
          </a:p>
        </p:txBody>
      </p:sp>
      <p:sp>
        <p:nvSpPr>
          <p:cNvPr id="11" name="Rounded Rectangle 10">
            <a:extLst>
              <a:ext uri="{FF2B5EF4-FFF2-40B4-BE49-F238E27FC236}">
                <a16:creationId xmlns:a16="http://schemas.microsoft.com/office/drawing/2014/main" id="{D501B280-623D-A0CF-263B-DD5CFB246901}"/>
              </a:ext>
            </a:extLst>
          </p:cNvPr>
          <p:cNvSpPr/>
          <p:nvPr/>
        </p:nvSpPr>
        <p:spPr>
          <a:xfrm>
            <a:off x="7848600" y="1371600"/>
            <a:ext cx="3200400" cy="9906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What percent of cool-roof installation costs</a:t>
            </a:r>
            <a:br>
              <a:rPr lang="en-US" sz="1600" b="1" dirty="0">
                <a:solidFill>
                  <a:schemeClr val="tx2"/>
                </a:solidFill>
              </a:rPr>
            </a:br>
            <a:r>
              <a:rPr lang="en-US" sz="1600" b="1" dirty="0">
                <a:solidFill>
                  <a:schemeClr val="tx2"/>
                </a:solidFill>
              </a:rPr>
              <a:t>should the gov’t. subsidize in Austin, TX?</a:t>
            </a:r>
          </a:p>
        </p:txBody>
      </p:sp>
    </p:spTree>
    <p:extLst>
      <p:ext uri="{BB962C8B-B14F-4D97-AF65-F5344CB8AC3E}">
        <p14:creationId xmlns:p14="http://schemas.microsoft.com/office/powerpoint/2010/main" val="19042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build="p"/>
      <p:bldP spid="6" grpId="0" animBg="1"/>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67F9F-682F-BDF2-3623-EB7369E7D9B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3861C00-4A55-921D-D5EA-584213283EBA}"/>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14</a:t>
            </a:fld>
            <a:endParaRPr lang="en-US" dirty="0"/>
          </a:p>
        </p:txBody>
      </p:sp>
      <p:sp>
        <p:nvSpPr>
          <p:cNvPr id="13" name="Content Placeholder 12">
            <a:extLst>
              <a:ext uri="{FF2B5EF4-FFF2-40B4-BE49-F238E27FC236}">
                <a16:creationId xmlns:a16="http://schemas.microsoft.com/office/drawing/2014/main" id="{D168F05F-F8F1-C9C3-453D-03939A32C709}"/>
              </a:ext>
            </a:extLst>
          </p:cNvPr>
          <p:cNvSpPr>
            <a:spLocks noGrp="1"/>
          </p:cNvSpPr>
          <p:nvPr>
            <p:ph sz="quarter" idx="13"/>
          </p:nvPr>
        </p:nvSpPr>
        <p:spPr>
          <a:xfrm>
            <a:off x="414924" y="1143000"/>
            <a:ext cx="11338560" cy="4572000"/>
          </a:xfrm>
        </p:spPr>
        <p:txBody>
          <a:bodyPr/>
          <a:lstStyle/>
          <a:p>
            <a:pPr marL="0" indent="0">
              <a:buNone/>
            </a:pPr>
            <a:r>
              <a:rPr lang="en-US" sz="1800" i="1" dirty="0"/>
              <a:t>The Multi-Objective Optimization Approach allows to simplify adaptation strategies and project complex adaptation parameters and constraints between options</a:t>
            </a:r>
          </a:p>
        </p:txBody>
      </p:sp>
      <p:sp>
        <p:nvSpPr>
          <p:cNvPr id="12" name="Title 11">
            <a:extLst>
              <a:ext uri="{FF2B5EF4-FFF2-40B4-BE49-F238E27FC236}">
                <a16:creationId xmlns:a16="http://schemas.microsoft.com/office/drawing/2014/main" id="{855BABAF-B88F-6E7C-F3E7-2436E7F5FC3A}"/>
              </a:ext>
            </a:extLst>
          </p:cNvPr>
          <p:cNvSpPr>
            <a:spLocks noGrp="1"/>
          </p:cNvSpPr>
          <p:nvPr>
            <p:ph type="title"/>
          </p:nvPr>
        </p:nvSpPr>
        <p:spPr/>
        <p:txBody>
          <a:bodyPr/>
          <a:lstStyle/>
          <a:p>
            <a:r>
              <a:rPr lang="en-US" sz="2800" b="1" dirty="0">
                <a:effectLst/>
                <a:latin typeface="Aptos" panose="020B0004020202020204" pitchFamily="34" charset="0"/>
                <a:ea typeface="Aptos" panose="020B0004020202020204" pitchFamily="34" charset="0"/>
                <a:cs typeface="Times New Roman" panose="02020603050405020304" pitchFamily="18" charset="0"/>
              </a:rPr>
              <a:t>Case Study: Adaptation Optimization for White Roofing in Austin</a:t>
            </a:r>
            <a:endParaRPr lang="en-US" sz="2800" dirty="0"/>
          </a:p>
        </p:txBody>
      </p:sp>
      <p:sp>
        <p:nvSpPr>
          <p:cNvPr id="2" name="Footer Placeholder 2">
            <a:extLst>
              <a:ext uri="{FF2B5EF4-FFF2-40B4-BE49-F238E27FC236}">
                <a16:creationId xmlns:a16="http://schemas.microsoft.com/office/drawing/2014/main" id="{F7CA5B04-EB89-27F2-0CC4-ECC310F2D41D}"/>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grpSp>
        <p:nvGrpSpPr>
          <p:cNvPr id="22" name="Group 21">
            <a:extLst>
              <a:ext uri="{FF2B5EF4-FFF2-40B4-BE49-F238E27FC236}">
                <a16:creationId xmlns:a16="http://schemas.microsoft.com/office/drawing/2014/main" id="{CDE25C35-0AE2-5853-AC5B-BC18B99C9C3E}"/>
              </a:ext>
            </a:extLst>
          </p:cNvPr>
          <p:cNvGrpSpPr/>
          <p:nvPr/>
        </p:nvGrpSpPr>
        <p:grpSpPr>
          <a:xfrm>
            <a:off x="3673418" y="2536295"/>
            <a:ext cx="2953607" cy="3543471"/>
            <a:chOff x="7543800" y="2111478"/>
            <a:chExt cx="2256839" cy="2707148"/>
          </a:xfrm>
        </p:grpSpPr>
        <p:pic>
          <p:nvPicPr>
            <p:cNvPr id="14" name="Picture 13" descr="Graphical user interface, text, application&#10;&#10;Description automatically generated">
              <a:extLst>
                <a:ext uri="{FF2B5EF4-FFF2-40B4-BE49-F238E27FC236}">
                  <a16:creationId xmlns:a16="http://schemas.microsoft.com/office/drawing/2014/main" id="{7AD836DE-EAC2-687F-AC00-1A828A4D3B1F}"/>
                </a:ext>
              </a:extLst>
            </p:cNvPr>
            <p:cNvPicPr>
              <a:picLocks noChangeAspect="1"/>
            </p:cNvPicPr>
            <p:nvPr/>
          </p:nvPicPr>
          <p:blipFill>
            <a:blip r:embed="rId2"/>
            <a:srcRect l="49980"/>
            <a:stretch/>
          </p:blipFill>
          <p:spPr>
            <a:xfrm>
              <a:off x="7543800" y="2111478"/>
              <a:ext cx="2256839" cy="2707148"/>
            </a:xfrm>
            <a:prstGeom prst="rect">
              <a:avLst/>
            </a:prstGeom>
          </p:spPr>
        </p:pic>
        <p:sp>
          <p:nvSpPr>
            <p:cNvPr id="15" name="Rectangle 14">
              <a:extLst>
                <a:ext uri="{FF2B5EF4-FFF2-40B4-BE49-F238E27FC236}">
                  <a16:creationId xmlns:a16="http://schemas.microsoft.com/office/drawing/2014/main" id="{2E0633B3-802E-5A14-88F6-F47B913A3996}"/>
                </a:ext>
              </a:extLst>
            </p:cNvPr>
            <p:cNvSpPr/>
            <p:nvPr/>
          </p:nvSpPr>
          <p:spPr>
            <a:xfrm>
              <a:off x="7696791" y="255224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White Roof 2</a:t>
              </a:r>
            </a:p>
          </p:txBody>
        </p:sp>
        <p:sp>
          <p:nvSpPr>
            <p:cNvPr id="16" name="Rectangle 15">
              <a:extLst>
                <a:ext uri="{FF2B5EF4-FFF2-40B4-BE49-F238E27FC236}">
                  <a16:creationId xmlns:a16="http://schemas.microsoft.com/office/drawing/2014/main" id="{C748A6CD-1936-377F-D8E6-00B4183F9479}"/>
                </a:ext>
              </a:extLst>
            </p:cNvPr>
            <p:cNvSpPr/>
            <p:nvPr/>
          </p:nvSpPr>
          <p:spPr>
            <a:xfrm>
              <a:off x="7709085" y="2875480"/>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Black Rood</a:t>
              </a:r>
            </a:p>
          </p:txBody>
        </p:sp>
        <p:sp>
          <p:nvSpPr>
            <p:cNvPr id="17" name="Rectangle 16">
              <a:extLst>
                <a:ext uri="{FF2B5EF4-FFF2-40B4-BE49-F238E27FC236}">
                  <a16:creationId xmlns:a16="http://schemas.microsoft.com/office/drawing/2014/main" id="{4BCB7925-3656-4058-04C9-B83B19840AAB}"/>
                </a:ext>
              </a:extLst>
            </p:cNvPr>
            <p:cNvSpPr/>
            <p:nvPr/>
          </p:nvSpPr>
          <p:spPr>
            <a:xfrm>
              <a:off x="7721379" y="3186566"/>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50</a:t>
              </a:r>
            </a:p>
          </p:txBody>
        </p:sp>
        <p:sp>
          <p:nvSpPr>
            <p:cNvPr id="18" name="Rectangle 17">
              <a:extLst>
                <a:ext uri="{FF2B5EF4-FFF2-40B4-BE49-F238E27FC236}">
                  <a16:creationId xmlns:a16="http://schemas.microsoft.com/office/drawing/2014/main" id="{69A3F8B7-60B1-0A58-9602-B749828CF701}"/>
                </a:ext>
              </a:extLst>
            </p:cNvPr>
            <p:cNvSpPr/>
            <p:nvPr/>
          </p:nvSpPr>
          <p:spPr>
            <a:xfrm>
              <a:off x="7724917" y="3519848"/>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0.2</a:t>
              </a:r>
            </a:p>
          </p:txBody>
        </p:sp>
        <p:sp>
          <p:nvSpPr>
            <p:cNvPr id="19" name="Rectangle 18">
              <a:extLst>
                <a:ext uri="{FF2B5EF4-FFF2-40B4-BE49-F238E27FC236}">
                  <a16:creationId xmlns:a16="http://schemas.microsoft.com/office/drawing/2014/main" id="{68798EA4-E3B0-4395-A30E-8AD23CD95CBB}"/>
                </a:ext>
              </a:extLst>
            </p:cNvPr>
            <p:cNvSpPr/>
            <p:nvPr/>
          </p:nvSpPr>
          <p:spPr>
            <a:xfrm>
              <a:off x="7721379" y="384832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20</a:t>
              </a:r>
            </a:p>
          </p:txBody>
        </p:sp>
        <p:sp>
          <p:nvSpPr>
            <p:cNvPr id="20" name="Rectangle 19">
              <a:extLst>
                <a:ext uri="{FF2B5EF4-FFF2-40B4-BE49-F238E27FC236}">
                  <a16:creationId xmlns:a16="http://schemas.microsoft.com/office/drawing/2014/main" id="{36E797E3-A24B-A347-5B21-8C372FFEB02E}"/>
                </a:ext>
              </a:extLst>
            </p:cNvPr>
            <p:cNvSpPr/>
            <p:nvPr/>
          </p:nvSpPr>
          <p:spPr>
            <a:xfrm>
              <a:off x="7721379" y="4180785"/>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0.4</a:t>
              </a:r>
            </a:p>
          </p:txBody>
        </p:sp>
        <p:sp>
          <p:nvSpPr>
            <p:cNvPr id="21" name="Rectangle 20">
              <a:extLst>
                <a:ext uri="{FF2B5EF4-FFF2-40B4-BE49-F238E27FC236}">
                  <a16:creationId xmlns:a16="http://schemas.microsoft.com/office/drawing/2014/main" id="{87E06D13-41A1-0971-61AC-F80413F3D37C}"/>
                </a:ext>
              </a:extLst>
            </p:cNvPr>
            <p:cNvSpPr/>
            <p:nvPr/>
          </p:nvSpPr>
          <p:spPr>
            <a:xfrm>
              <a:off x="7721379" y="4507061"/>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1.0</a:t>
              </a:r>
            </a:p>
          </p:txBody>
        </p:sp>
      </p:grpSp>
      <p:grpSp>
        <p:nvGrpSpPr>
          <p:cNvPr id="25" name="Group 24">
            <a:extLst>
              <a:ext uri="{FF2B5EF4-FFF2-40B4-BE49-F238E27FC236}">
                <a16:creationId xmlns:a16="http://schemas.microsoft.com/office/drawing/2014/main" id="{CA01847B-B799-8D3F-14B1-DF1CF81D891B}"/>
              </a:ext>
            </a:extLst>
          </p:cNvPr>
          <p:cNvGrpSpPr/>
          <p:nvPr/>
        </p:nvGrpSpPr>
        <p:grpSpPr>
          <a:xfrm>
            <a:off x="652124" y="2512294"/>
            <a:ext cx="2814881" cy="3543472"/>
            <a:chOff x="5281052" y="2028368"/>
            <a:chExt cx="2256839" cy="2691568"/>
          </a:xfrm>
        </p:grpSpPr>
        <p:pic>
          <p:nvPicPr>
            <p:cNvPr id="26" name="Picture 25" descr="Graphical user interface, text, application&#10;&#10;Description automatically generated">
              <a:extLst>
                <a:ext uri="{FF2B5EF4-FFF2-40B4-BE49-F238E27FC236}">
                  <a16:creationId xmlns:a16="http://schemas.microsoft.com/office/drawing/2014/main" id="{11D9F6E6-0137-2D1F-6CFC-A88DBA4FD500}"/>
                </a:ext>
              </a:extLst>
            </p:cNvPr>
            <p:cNvPicPr>
              <a:picLocks noChangeAspect="1"/>
            </p:cNvPicPr>
            <p:nvPr/>
          </p:nvPicPr>
          <p:blipFill>
            <a:blip r:embed="rId2"/>
            <a:srcRect r="49691"/>
            <a:stretch/>
          </p:blipFill>
          <p:spPr>
            <a:xfrm>
              <a:off x="5281052" y="2028368"/>
              <a:ext cx="2256839" cy="2691568"/>
            </a:xfrm>
            <a:prstGeom prst="rect">
              <a:avLst/>
            </a:prstGeom>
          </p:spPr>
        </p:pic>
        <p:sp>
          <p:nvSpPr>
            <p:cNvPr id="27" name="Rectangle 26">
              <a:extLst>
                <a:ext uri="{FF2B5EF4-FFF2-40B4-BE49-F238E27FC236}">
                  <a16:creationId xmlns:a16="http://schemas.microsoft.com/office/drawing/2014/main" id="{5FBB0035-D379-F301-A121-34F1871E58D4}"/>
                </a:ext>
              </a:extLst>
            </p:cNvPr>
            <p:cNvSpPr/>
            <p:nvPr/>
          </p:nvSpPr>
          <p:spPr>
            <a:xfrm>
              <a:off x="5446552" y="246744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White Roof 1</a:t>
              </a:r>
            </a:p>
          </p:txBody>
        </p:sp>
        <p:sp>
          <p:nvSpPr>
            <p:cNvPr id="28" name="Rectangle 27">
              <a:extLst>
                <a:ext uri="{FF2B5EF4-FFF2-40B4-BE49-F238E27FC236}">
                  <a16:creationId xmlns:a16="http://schemas.microsoft.com/office/drawing/2014/main" id="{298A770A-715C-8E01-717F-2BD2224E949A}"/>
                </a:ext>
              </a:extLst>
            </p:cNvPr>
            <p:cNvSpPr/>
            <p:nvPr/>
          </p:nvSpPr>
          <p:spPr>
            <a:xfrm>
              <a:off x="5458846" y="2790680"/>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Black Roof</a:t>
              </a:r>
            </a:p>
          </p:txBody>
        </p:sp>
        <p:sp>
          <p:nvSpPr>
            <p:cNvPr id="29" name="Rectangle 28">
              <a:extLst>
                <a:ext uri="{FF2B5EF4-FFF2-40B4-BE49-F238E27FC236}">
                  <a16:creationId xmlns:a16="http://schemas.microsoft.com/office/drawing/2014/main" id="{D1E18BCA-F48D-B217-A168-C2E4FE6208FA}"/>
                </a:ext>
              </a:extLst>
            </p:cNvPr>
            <p:cNvSpPr/>
            <p:nvPr/>
          </p:nvSpPr>
          <p:spPr>
            <a:xfrm>
              <a:off x="5471140" y="3101766"/>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25</a:t>
              </a:r>
            </a:p>
          </p:txBody>
        </p:sp>
        <p:sp>
          <p:nvSpPr>
            <p:cNvPr id="30" name="Rectangle 29">
              <a:extLst>
                <a:ext uri="{FF2B5EF4-FFF2-40B4-BE49-F238E27FC236}">
                  <a16:creationId xmlns:a16="http://schemas.microsoft.com/office/drawing/2014/main" id="{6F6BE8A6-607B-DC62-011C-BAA0F6D045DA}"/>
                </a:ext>
              </a:extLst>
            </p:cNvPr>
            <p:cNvSpPr/>
            <p:nvPr/>
          </p:nvSpPr>
          <p:spPr>
            <a:xfrm>
              <a:off x="5437084" y="3435048"/>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a:t>
              </a:r>
            </a:p>
          </p:txBody>
        </p:sp>
        <p:sp>
          <p:nvSpPr>
            <p:cNvPr id="31" name="Rectangle 30">
              <a:extLst>
                <a:ext uri="{FF2B5EF4-FFF2-40B4-BE49-F238E27FC236}">
                  <a16:creationId xmlns:a16="http://schemas.microsoft.com/office/drawing/2014/main" id="{ED0816A2-F29F-FC85-5C07-2411EDBE0BA3}"/>
                </a:ext>
              </a:extLst>
            </p:cNvPr>
            <p:cNvSpPr/>
            <p:nvPr/>
          </p:nvSpPr>
          <p:spPr>
            <a:xfrm>
              <a:off x="5471140" y="376352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20</a:t>
              </a:r>
            </a:p>
          </p:txBody>
        </p:sp>
        <p:sp>
          <p:nvSpPr>
            <p:cNvPr id="32" name="Rectangle 31">
              <a:extLst>
                <a:ext uri="{FF2B5EF4-FFF2-40B4-BE49-F238E27FC236}">
                  <a16:creationId xmlns:a16="http://schemas.microsoft.com/office/drawing/2014/main" id="{541338B3-56EB-8527-546D-83806DE549BF}"/>
                </a:ext>
              </a:extLst>
            </p:cNvPr>
            <p:cNvSpPr/>
            <p:nvPr/>
          </p:nvSpPr>
          <p:spPr>
            <a:xfrm>
              <a:off x="5471140" y="4095985"/>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a:t>
              </a:r>
            </a:p>
          </p:txBody>
        </p:sp>
        <p:sp>
          <p:nvSpPr>
            <p:cNvPr id="33" name="Rectangle 32">
              <a:extLst>
                <a:ext uri="{FF2B5EF4-FFF2-40B4-BE49-F238E27FC236}">
                  <a16:creationId xmlns:a16="http://schemas.microsoft.com/office/drawing/2014/main" id="{030B1B49-FC55-77FF-ABBC-465CA029718E}"/>
                </a:ext>
              </a:extLst>
            </p:cNvPr>
            <p:cNvSpPr/>
            <p:nvPr/>
          </p:nvSpPr>
          <p:spPr>
            <a:xfrm>
              <a:off x="5471140" y="4422261"/>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1.0</a:t>
              </a:r>
            </a:p>
          </p:txBody>
        </p:sp>
      </p:grpSp>
      <p:sp>
        <p:nvSpPr>
          <p:cNvPr id="35" name="TextBox 34">
            <a:extLst>
              <a:ext uri="{FF2B5EF4-FFF2-40B4-BE49-F238E27FC236}">
                <a16:creationId xmlns:a16="http://schemas.microsoft.com/office/drawing/2014/main" id="{66906361-E39A-A3A7-BC0F-6657772F9AEF}"/>
              </a:ext>
            </a:extLst>
          </p:cNvPr>
          <p:cNvSpPr txBox="1"/>
          <p:nvPr/>
        </p:nvSpPr>
        <p:spPr>
          <a:xfrm>
            <a:off x="217536" y="2078129"/>
            <a:ext cx="7802136" cy="646331"/>
          </a:xfrm>
          <a:prstGeom prst="rect">
            <a:avLst/>
          </a:prstGeom>
          <a:noFill/>
        </p:spPr>
        <p:txBody>
          <a:bodyPr wrap="none" rtlCol="0">
            <a:spAutoFit/>
          </a:bodyPr>
          <a:lstStyle/>
          <a:p>
            <a:pPr algn="ctr"/>
            <a:r>
              <a:rPr lang="en-US" sz="1800" b="1" dirty="0">
                <a:solidFill>
                  <a:schemeClr val="accent2"/>
                </a:solidFill>
              </a:rPr>
              <a:t>White Roof 2 has 2x materials cost but 2x </a:t>
            </a:r>
            <a:r>
              <a:rPr lang="en-US" b="1" dirty="0">
                <a:solidFill>
                  <a:schemeClr val="accent2"/>
                </a:solidFill>
              </a:rPr>
              <a:t>energy reduction </a:t>
            </a:r>
            <a:r>
              <a:rPr lang="en-US" sz="1800" b="1" dirty="0">
                <a:solidFill>
                  <a:schemeClr val="accent2"/>
                </a:solidFill>
              </a:rPr>
              <a:t>efficiency</a:t>
            </a:r>
          </a:p>
          <a:p>
            <a:endParaRPr lang="en-US" dirty="0">
              <a:solidFill>
                <a:schemeClr val="accent2"/>
              </a:solidFill>
            </a:endParaRPr>
          </a:p>
        </p:txBody>
      </p:sp>
      <p:grpSp>
        <p:nvGrpSpPr>
          <p:cNvPr id="36" name="Group 35">
            <a:extLst>
              <a:ext uri="{FF2B5EF4-FFF2-40B4-BE49-F238E27FC236}">
                <a16:creationId xmlns:a16="http://schemas.microsoft.com/office/drawing/2014/main" id="{98D61836-E7DD-AD8F-257B-E8DFD2AC8661}"/>
              </a:ext>
            </a:extLst>
          </p:cNvPr>
          <p:cNvGrpSpPr/>
          <p:nvPr/>
        </p:nvGrpSpPr>
        <p:grpSpPr>
          <a:xfrm>
            <a:off x="7005126" y="2560295"/>
            <a:ext cx="2305333" cy="3543471"/>
            <a:chOff x="7239000" y="1728440"/>
            <a:chExt cx="2514600" cy="4291360"/>
          </a:xfrm>
        </p:grpSpPr>
        <p:sp>
          <p:nvSpPr>
            <p:cNvPr id="37" name="Rectangle 36">
              <a:extLst>
                <a:ext uri="{FF2B5EF4-FFF2-40B4-BE49-F238E27FC236}">
                  <a16:creationId xmlns:a16="http://schemas.microsoft.com/office/drawing/2014/main" id="{0349C64F-6F12-955B-2A49-C962CB9866AE}"/>
                </a:ext>
              </a:extLst>
            </p:cNvPr>
            <p:cNvSpPr/>
            <p:nvPr/>
          </p:nvSpPr>
          <p:spPr>
            <a:xfrm>
              <a:off x="7239000" y="1728440"/>
              <a:ext cx="2514600" cy="4291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E4D02BC-1AAE-F262-BBD2-5A01205F7739}"/>
                </a:ext>
              </a:extLst>
            </p:cNvPr>
            <p:cNvPicPr>
              <a:picLocks noChangeAspect="1"/>
            </p:cNvPicPr>
            <p:nvPr/>
          </p:nvPicPr>
          <p:blipFill>
            <a:blip r:embed="rId3"/>
            <a:srcRect t="-1995" r="4195" b="9768"/>
            <a:stretch/>
          </p:blipFill>
          <p:spPr>
            <a:xfrm>
              <a:off x="7239000" y="1728440"/>
              <a:ext cx="2514600" cy="1700560"/>
            </a:xfrm>
            <a:prstGeom prst="rect">
              <a:avLst/>
            </a:prstGeom>
          </p:spPr>
        </p:pic>
        <p:sp>
          <p:nvSpPr>
            <p:cNvPr id="39" name="Rectangle 38">
              <a:extLst>
                <a:ext uri="{FF2B5EF4-FFF2-40B4-BE49-F238E27FC236}">
                  <a16:creationId xmlns:a16="http://schemas.microsoft.com/office/drawing/2014/main" id="{EF454DC3-6CAB-9E49-E1C9-FE697B34C2C0}"/>
                </a:ext>
              </a:extLst>
            </p:cNvPr>
            <p:cNvSpPr/>
            <p:nvPr/>
          </p:nvSpPr>
          <p:spPr>
            <a:xfrm>
              <a:off x="7312152" y="3335407"/>
              <a:ext cx="2441448" cy="2684393"/>
            </a:xfrm>
            <a:prstGeom prst="rect">
              <a:avLst/>
            </a:prstGeom>
            <a:solidFill>
              <a:srgbClr val="04A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98F1DF59-D359-743E-1C2B-594DFBA886D4}"/>
                </a:ext>
              </a:extLst>
            </p:cNvPr>
            <p:cNvPicPr>
              <a:picLocks noChangeAspect="1"/>
            </p:cNvPicPr>
            <p:nvPr/>
          </p:nvPicPr>
          <p:blipFill>
            <a:blip r:embed="rId4"/>
            <a:stretch>
              <a:fillRect/>
            </a:stretch>
          </p:blipFill>
          <p:spPr>
            <a:xfrm>
              <a:off x="7381095" y="3394994"/>
              <a:ext cx="2296305" cy="991037"/>
            </a:xfrm>
            <a:prstGeom prst="rect">
              <a:avLst/>
            </a:prstGeom>
          </p:spPr>
        </p:pic>
        <p:pic>
          <p:nvPicPr>
            <p:cNvPr id="41" name="Picture 40">
              <a:extLst>
                <a:ext uri="{FF2B5EF4-FFF2-40B4-BE49-F238E27FC236}">
                  <a16:creationId xmlns:a16="http://schemas.microsoft.com/office/drawing/2014/main" id="{DB4F7F45-2EEB-3716-8EE4-E2F5F80A51C0}"/>
                </a:ext>
              </a:extLst>
            </p:cNvPr>
            <p:cNvPicPr>
              <a:picLocks noChangeAspect="1"/>
            </p:cNvPicPr>
            <p:nvPr/>
          </p:nvPicPr>
          <p:blipFill>
            <a:blip r:embed="rId4"/>
            <a:stretch>
              <a:fillRect/>
            </a:stretch>
          </p:blipFill>
          <p:spPr>
            <a:xfrm>
              <a:off x="7391589" y="4563352"/>
              <a:ext cx="2285811" cy="986508"/>
            </a:xfrm>
            <a:prstGeom prst="rect">
              <a:avLst/>
            </a:prstGeom>
          </p:spPr>
        </p:pic>
        <p:sp>
          <p:nvSpPr>
            <p:cNvPr id="42" name="Rectangle 41">
              <a:extLst>
                <a:ext uri="{FF2B5EF4-FFF2-40B4-BE49-F238E27FC236}">
                  <a16:creationId xmlns:a16="http://schemas.microsoft.com/office/drawing/2014/main" id="{1D7C9B14-72A7-C8E8-BB60-2BD62E87E503}"/>
                </a:ext>
              </a:extLst>
            </p:cNvPr>
            <p:cNvSpPr/>
            <p:nvPr/>
          </p:nvSpPr>
          <p:spPr>
            <a:xfrm>
              <a:off x="7467600" y="2857417"/>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$50 million</a:t>
              </a:r>
            </a:p>
          </p:txBody>
        </p:sp>
        <p:sp>
          <p:nvSpPr>
            <p:cNvPr id="43" name="Rectangle 42">
              <a:extLst>
                <a:ext uri="{FF2B5EF4-FFF2-40B4-BE49-F238E27FC236}">
                  <a16:creationId xmlns:a16="http://schemas.microsoft.com/office/drawing/2014/main" id="{CE0F08EF-1673-0523-97C6-B814AB050413}"/>
                </a:ext>
              </a:extLst>
            </p:cNvPr>
            <p:cNvSpPr/>
            <p:nvPr/>
          </p:nvSpPr>
          <p:spPr>
            <a:xfrm>
              <a:off x="7496794" y="3925206"/>
              <a:ext cx="1391560" cy="2755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*Optimized For Each</a:t>
              </a:r>
            </a:p>
          </p:txBody>
        </p:sp>
        <p:sp>
          <p:nvSpPr>
            <p:cNvPr id="44" name="Rectangle 43">
              <a:extLst>
                <a:ext uri="{FF2B5EF4-FFF2-40B4-BE49-F238E27FC236}">
                  <a16:creationId xmlns:a16="http://schemas.microsoft.com/office/drawing/2014/main" id="{25EC4147-D669-3919-4E00-11B83424DA73}"/>
                </a:ext>
              </a:extLst>
            </p:cNvPr>
            <p:cNvSpPr/>
            <p:nvPr/>
          </p:nvSpPr>
          <p:spPr>
            <a:xfrm>
              <a:off x="7593771" y="5112956"/>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40 Years</a:t>
              </a:r>
            </a:p>
          </p:txBody>
        </p:sp>
        <p:sp>
          <p:nvSpPr>
            <p:cNvPr id="45" name="Rectangle 44">
              <a:extLst>
                <a:ext uri="{FF2B5EF4-FFF2-40B4-BE49-F238E27FC236}">
                  <a16:creationId xmlns:a16="http://schemas.microsoft.com/office/drawing/2014/main" id="{A1CA672D-DFA0-F5ED-2C3B-2FE79AAAD013}"/>
                </a:ext>
              </a:extLst>
            </p:cNvPr>
            <p:cNvSpPr/>
            <p:nvPr/>
          </p:nvSpPr>
          <p:spPr>
            <a:xfrm>
              <a:off x="8439473" y="3510410"/>
              <a:ext cx="839373" cy="23747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4A29A"/>
                  </a:solidFill>
                  <a:latin typeface="Trade Gothic Next" panose="020B0503040303020004" pitchFamily="34" charset="0"/>
                </a:rPr>
                <a:t>Subsidy</a:t>
              </a:r>
            </a:p>
          </p:txBody>
        </p:sp>
        <p:sp>
          <p:nvSpPr>
            <p:cNvPr id="46" name="Rectangle 45">
              <a:extLst>
                <a:ext uri="{FF2B5EF4-FFF2-40B4-BE49-F238E27FC236}">
                  <a16:creationId xmlns:a16="http://schemas.microsoft.com/office/drawing/2014/main" id="{6EC56C5E-F566-3A31-5A72-6267F221C87D}"/>
                </a:ext>
              </a:extLst>
            </p:cNvPr>
            <p:cNvSpPr/>
            <p:nvPr/>
          </p:nvSpPr>
          <p:spPr>
            <a:xfrm>
              <a:off x="8439473" y="4654402"/>
              <a:ext cx="1036319" cy="29448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4A29A"/>
                  </a:solidFill>
                  <a:latin typeface="Trade Gothic Next" panose="020B0503040303020004" pitchFamily="34" charset="0"/>
                </a:rPr>
                <a:t>Evaluation</a:t>
              </a:r>
              <a:endParaRPr lang="en-US" sz="1400" dirty="0">
                <a:solidFill>
                  <a:srgbClr val="04A29A"/>
                </a:solidFill>
                <a:latin typeface="Trade Gothic Next" panose="020B0503040303020004" pitchFamily="34" charset="0"/>
              </a:endParaRPr>
            </a:p>
          </p:txBody>
        </p:sp>
        <p:sp>
          <p:nvSpPr>
            <p:cNvPr id="47" name="Rectangle 46">
              <a:extLst>
                <a:ext uri="{FF2B5EF4-FFF2-40B4-BE49-F238E27FC236}">
                  <a16:creationId xmlns:a16="http://schemas.microsoft.com/office/drawing/2014/main" id="{AB8851E7-B011-4D4D-160C-F4C3A191BC70}"/>
                </a:ext>
              </a:extLst>
            </p:cNvPr>
            <p:cNvSpPr/>
            <p:nvPr/>
          </p:nvSpPr>
          <p:spPr>
            <a:xfrm flipV="1">
              <a:off x="7506715" y="2754495"/>
              <a:ext cx="1391560" cy="1380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48" name="Rectangle 47">
              <a:extLst>
                <a:ext uri="{FF2B5EF4-FFF2-40B4-BE49-F238E27FC236}">
                  <a16:creationId xmlns:a16="http://schemas.microsoft.com/office/drawing/2014/main" id="{472B9D4E-6DB7-26C9-D268-3F65C5CF49FD}"/>
                </a:ext>
              </a:extLst>
            </p:cNvPr>
            <p:cNvSpPr/>
            <p:nvPr/>
          </p:nvSpPr>
          <p:spPr>
            <a:xfrm flipV="1">
              <a:off x="7575958" y="3829293"/>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49" name="Rectangle 48">
              <a:extLst>
                <a:ext uri="{FF2B5EF4-FFF2-40B4-BE49-F238E27FC236}">
                  <a16:creationId xmlns:a16="http://schemas.microsoft.com/office/drawing/2014/main" id="{27D26183-19FD-85AF-15DA-8DEEFD1F44E8}"/>
                </a:ext>
              </a:extLst>
            </p:cNvPr>
            <p:cNvSpPr/>
            <p:nvPr/>
          </p:nvSpPr>
          <p:spPr>
            <a:xfrm flipV="1">
              <a:off x="7570020" y="4992145"/>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chemeClr val="bg2"/>
                </a:solidFill>
                <a:latin typeface="Trade Gothic Next" panose="020B0503040303020004" pitchFamily="34" charset="0"/>
              </a:endParaRPr>
            </a:p>
          </p:txBody>
        </p:sp>
        <p:sp>
          <p:nvSpPr>
            <p:cNvPr id="50" name="Rectangle 49">
              <a:extLst>
                <a:ext uri="{FF2B5EF4-FFF2-40B4-BE49-F238E27FC236}">
                  <a16:creationId xmlns:a16="http://schemas.microsoft.com/office/drawing/2014/main" id="{C57ECBC7-CFF5-ED3C-061C-891F55EE8F47}"/>
                </a:ext>
              </a:extLst>
            </p:cNvPr>
            <p:cNvSpPr/>
            <p:nvPr/>
          </p:nvSpPr>
          <p:spPr>
            <a:xfrm rot="10800000" flipV="1">
              <a:off x="8229600" y="1900386"/>
              <a:ext cx="1391560" cy="238065"/>
            </a:xfrm>
            <a:prstGeom prst="rect">
              <a:avLst/>
            </a:prstGeom>
            <a:solidFill>
              <a:srgbClr val="04A2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latin typeface="Trade Gothic Next" panose="020B0503040303020004" pitchFamily="34" charset="0"/>
                </a:rPr>
                <a:t>Constraints</a:t>
              </a:r>
            </a:p>
          </p:txBody>
        </p:sp>
      </p:grpSp>
      <p:pic>
        <p:nvPicPr>
          <p:cNvPr id="52" name="Graphic 51">
            <a:extLst>
              <a:ext uri="{FF2B5EF4-FFF2-40B4-BE49-F238E27FC236}">
                <a16:creationId xmlns:a16="http://schemas.microsoft.com/office/drawing/2014/main" id="{AAEF57EC-7C59-AAD4-7CD2-BD590237DFBB}"/>
              </a:ext>
            </a:extLst>
          </p:cNvPr>
          <p:cNvPicPr>
            <a:picLocks noChangeAspect="1"/>
          </p:cNvPicPr>
          <p:nvPr/>
        </p:nvPicPr>
        <p:blipFill>
          <a:blip r:embed="rId5">
            <a:extLst>
              <a:ext uri="{96DAC541-7B7A-43D3-8B79-37D633B846F1}">
                <asvg:svgBlip xmlns:asvg="http://schemas.microsoft.com/office/drawing/2016/SVG/main" r:embed="rId6"/>
              </a:ext>
            </a:extLst>
          </a:blip>
          <a:srcRect l="9669" r="14325"/>
          <a:stretch/>
        </p:blipFill>
        <p:spPr>
          <a:xfrm>
            <a:off x="9827047" y="1996200"/>
            <a:ext cx="2305333" cy="2123191"/>
          </a:xfrm>
          <a:prstGeom prst="rect">
            <a:avLst/>
          </a:prstGeom>
        </p:spPr>
      </p:pic>
      <p:sp>
        <p:nvSpPr>
          <p:cNvPr id="53" name="TextBox 52">
            <a:extLst>
              <a:ext uri="{FF2B5EF4-FFF2-40B4-BE49-F238E27FC236}">
                <a16:creationId xmlns:a16="http://schemas.microsoft.com/office/drawing/2014/main" id="{07E8A4E3-9D11-D1F7-D2EF-B70CB6E2929B}"/>
              </a:ext>
            </a:extLst>
          </p:cNvPr>
          <p:cNvSpPr txBox="1"/>
          <p:nvPr/>
        </p:nvSpPr>
        <p:spPr>
          <a:xfrm>
            <a:off x="9560094" y="4174499"/>
            <a:ext cx="2705698" cy="830997"/>
          </a:xfrm>
          <a:prstGeom prst="rect">
            <a:avLst/>
          </a:prstGeom>
          <a:noFill/>
        </p:spPr>
        <p:txBody>
          <a:bodyPr wrap="square" rtlCol="0">
            <a:spAutoFit/>
          </a:bodyPr>
          <a:lstStyle/>
          <a:p>
            <a:pPr algn="ctr"/>
            <a:r>
              <a:rPr lang="en-US" sz="1200" i="1" dirty="0">
                <a:solidFill>
                  <a:schemeClr val="tx2">
                    <a:lumMod val="95000"/>
                  </a:schemeClr>
                </a:solidFill>
              </a:rPr>
              <a:t>*Projected Cost Savings if Subsidy amounts were same for each. Max is $580 million</a:t>
            </a:r>
          </a:p>
          <a:p>
            <a:endParaRPr lang="en-US" sz="1200" i="1" dirty="0">
              <a:solidFill>
                <a:schemeClr val="tx2">
                  <a:lumMod val="95000"/>
                </a:schemeClr>
              </a:solidFill>
            </a:endParaRPr>
          </a:p>
        </p:txBody>
      </p:sp>
    </p:spTree>
    <p:extLst>
      <p:ext uri="{BB962C8B-B14F-4D97-AF65-F5344CB8AC3E}">
        <p14:creationId xmlns:p14="http://schemas.microsoft.com/office/powerpoint/2010/main" val="126673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A5BC-6211-53AA-7910-FB068A27C46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09033F-F297-BE55-D6C0-1BF78D9D495B}"/>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15</a:t>
            </a:fld>
            <a:endParaRPr lang="en-US" dirty="0"/>
          </a:p>
        </p:txBody>
      </p:sp>
      <p:sp>
        <p:nvSpPr>
          <p:cNvPr id="12" name="Title 11">
            <a:extLst>
              <a:ext uri="{FF2B5EF4-FFF2-40B4-BE49-F238E27FC236}">
                <a16:creationId xmlns:a16="http://schemas.microsoft.com/office/drawing/2014/main" id="{1CD5FB51-C4EC-D7C5-59EB-5557DED85141}"/>
              </a:ext>
            </a:extLst>
          </p:cNvPr>
          <p:cNvSpPr>
            <a:spLocks noGrp="1"/>
          </p:cNvSpPr>
          <p:nvPr>
            <p:ph type="title"/>
          </p:nvPr>
        </p:nvSpPr>
        <p:spPr/>
        <p:txBody>
          <a:bodyPr/>
          <a:lstStyle/>
          <a:p>
            <a:r>
              <a:rPr lang="en-US" sz="2800" b="1" dirty="0">
                <a:effectLst/>
                <a:latin typeface="Aptos" panose="020B0004020202020204" pitchFamily="34" charset="0"/>
                <a:ea typeface="Aptos" panose="020B0004020202020204" pitchFamily="34" charset="0"/>
                <a:cs typeface="Times New Roman" panose="02020603050405020304" pitchFamily="18" charset="0"/>
              </a:rPr>
              <a:t>Case Study: Adaptation Optimization for White Roofing in Austin</a:t>
            </a:r>
            <a:endParaRPr lang="en-US" sz="2800" dirty="0"/>
          </a:p>
        </p:txBody>
      </p:sp>
      <p:sp>
        <p:nvSpPr>
          <p:cNvPr id="2" name="Footer Placeholder 2">
            <a:extLst>
              <a:ext uri="{FF2B5EF4-FFF2-40B4-BE49-F238E27FC236}">
                <a16:creationId xmlns:a16="http://schemas.microsoft.com/office/drawing/2014/main" id="{BB007838-3D0A-3524-E3E0-9192937BD786}"/>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grpSp>
        <p:nvGrpSpPr>
          <p:cNvPr id="22" name="Group 21">
            <a:extLst>
              <a:ext uri="{FF2B5EF4-FFF2-40B4-BE49-F238E27FC236}">
                <a16:creationId xmlns:a16="http://schemas.microsoft.com/office/drawing/2014/main" id="{1D3DE61C-ABF4-0AB6-7484-5B2B076BF7B1}"/>
              </a:ext>
            </a:extLst>
          </p:cNvPr>
          <p:cNvGrpSpPr/>
          <p:nvPr/>
        </p:nvGrpSpPr>
        <p:grpSpPr>
          <a:xfrm>
            <a:off x="2141793" y="1226115"/>
            <a:ext cx="1884264" cy="2419993"/>
            <a:chOff x="7543800" y="2111478"/>
            <a:chExt cx="2256839" cy="2707148"/>
          </a:xfrm>
        </p:grpSpPr>
        <p:pic>
          <p:nvPicPr>
            <p:cNvPr id="14" name="Picture 13" descr="Graphical user interface, text, application&#10;&#10;Description automatically generated">
              <a:extLst>
                <a:ext uri="{FF2B5EF4-FFF2-40B4-BE49-F238E27FC236}">
                  <a16:creationId xmlns:a16="http://schemas.microsoft.com/office/drawing/2014/main" id="{40AF4E0A-0B73-F2A1-3993-BDBCCB9B7777}"/>
                </a:ext>
              </a:extLst>
            </p:cNvPr>
            <p:cNvPicPr>
              <a:picLocks noChangeAspect="1"/>
            </p:cNvPicPr>
            <p:nvPr/>
          </p:nvPicPr>
          <p:blipFill>
            <a:blip r:embed="rId2"/>
            <a:srcRect l="49980"/>
            <a:stretch/>
          </p:blipFill>
          <p:spPr>
            <a:xfrm>
              <a:off x="7543800" y="2111478"/>
              <a:ext cx="2256839" cy="2707148"/>
            </a:xfrm>
            <a:prstGeom prst="rect">
              <a:avLst/>
            </a:prstGeom>
          </p:spPr>
        </p:pic>
        <p:sp>
          <p:nvSpPr>
            <p:cNvPr id="15" name="Rectangle 14">
              <a:extLst>
                <a:ext uri="{FF2B5EF4-FFF2-40B4-BE49-F238E27FC236}">
                  <a16:creationId xmlns:a16="http://schemas.microsoft.com/office/drawing/2014/main" id="{71394465-7751-1873-4E6C-27B515FF0864}"/>
                </a:ext>
              </a:extLst>
            </p:cNvPr>
            <p:cNvSpPr/>
            <p:nvPr/>
          </p:nvSpPr>
          <p:spPr>
            <a:xfrm>
              <a:off x="7696791" y="255224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White Roof 2</a:t>
              </a:r>
            </a:p>
          </p:txBody>
        </p:sp>
        <p:sp>
          <p:nvSpPr>
            <p:cNvPr id="16" name="Rectangle 15">
              <a:extLst>
                <a:ext uri="{FF2B5EF4-FFF2-40B4-BE49-F238E27FC236}">
                  <a16:creationId xmlns:a16="http://schemas.microsoft.com/office/drawing/2014/main" id="{76F668A3-7C58-D879-E8B6-0BEC8ABECBCF}"/>
                </a:ext>
              </a:extLst>
            </p:cNvPr>
            <p:cNvSpPr/>
            <p:nvPr/>
          </p:nvSpPr>
          <p:spPr>
            <a:xfrm>
              <a:off x="7709085" y="2875480"/>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Black Roof</a:t>
              </a:r>
            </a:p>
          </p:txBody>
        </p:sp>
        <p:sp>
          <p:nvSpPr>
            <p:cNvPr id="17" name="Rectangle 16">
              <a:extLst>
                <a:ext uri="{FF2B5EF4-FFF2-40B4-BE49-F238E27FC236}">
                  <a16:creationId xmlns:a16="http://schemas.microsoft.com/office/drawing/2014/main" id="{328FB1D7-9E4E-A91B-8C50-925DADB9A481}"/>
                </a:ext>
              </a:extLst>
            </p:cNvPr>
            <p:cNvSpPr/>
            <p:nvPr/>
          </p:nvSpPr>
          <p:spPr>
            <a:xfrm>
              <a:off x="7721379" y="3186566"/>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50</a:t>
              </a:r>
            </a:p>
          </p:txBody>
        </p:sp>
        <p:sp>
          <p:nvSpPr>
            <p:cNvPr id="18" name="Rectangle 17">
              <a:extLst>
                <a:ext uri="{FF2B5EF4-FFF2-40B4-BE49-F238E27FC236}">
                  <a16:creationId xmlns:a16="http://schemas.microsoft.com/office/drawing/2014/main" id="{8C8BEDCD-2A08-E076-ACEA-575507389BA0}"/>
                </a:ext>
              </a:extLst>
            </p:cNvPr>
            <p:cNvSpPr/>
            <p:nvPr/>
          </p:nvSpPr>
          <p:spPr>
            <a:xfrm>
              <a:off x="7724917" y="3519848"/>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0.2</a:t>
              </a:r>
            </a:p>
          </p:txBody>
        </p:sp>
        <p:sp>
          <p:nvSpPr>
            <p:cNvPr id="19" name="Rectangle 18">
              <a:extLst>
                <a:ext uri="{FF2B5EF4-FFF2-40B4-BE49-F238E27FC236}">
                  <a16:creationId xmlns:a16="http://schemas.microsoft.com/office/drawing/2014/main" id="{2882AD92-D4B3-F493-5044-BB0EE1BA44F1}"/>
                </a:ext>
              </a:extLst>
            </p:cNvPr>
            <p:cNvSpPr/>
            <p:nvPr/>
          </p:nvSpPr>
          <p:spPr>
            <a:xfrm>
              <a:off x="7721379" y="3848323"/>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20</a:t>
              </a:r>
            </a:p>
          </p:txBody>
        </p:sp>
        <p:sp>
          <p:nvSpPr>
            <p:cNvPr id="20" name="Rectangle 19">
              <a:extLst>
                <a:ext uri="{FF2B5EF4-FFF2-40B4-BE49-F238E27FC236}">
                  <a16:creationId xmlns:a16="http://schemas.microsoft.com/office/drawing/2014/main" id="{DFF4919F-73AE-891E-F92F-70AB469B6B10}"/>
                </a:ext>
              </a:extLst>
            </p:cNvPr>
            <p:cNvSpPr/>
            <p:nvPr/>
          </p:nvSpPr>
          <p:spPr>
            <a:xfrm>
              <a:off x="7721379" y="4180785"/>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0.4</a:t>
              </a:r>
            </a:p>
          </p:txBody>
        </p:sp>
        <p:sp>
          <p:nvSpPr>
            <p:cNvPr id="21" name="Rectangle 20">
              <a:extLst>
                <a:ext uri="{FF2B5EF4-FFF2-40B4-BE49-F238E27FC236}">
                  <a16:creationId xmlns:a16="http://schemas.microsoft.com/office/drawing/2014/main" id="{7BB0EF0A-FB56-03A0-D6B7-9AA3E8BDC0A5}"/>
                </a:ext>
              </a:extLst>
            </p:cNvPr>
            <p:cNvSpPr/>
            <p:nvPr/>
          </p:nvSpPr>
          <p:spPr>
            <a:xfrm>
              <a:off x="7721379" y="4507061"/>
              <a:ext cx="1001123" cy="147328"/>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Trade Gothic Next" panose="020B0503040303020004" pitchFamily="34" charset="0"/>
                  <a:ea typeface="+mn-ea"/>
                  <a:cs typeface="+mn-cs"/>
                </a:rPr>
                <a:t>1.0</a:t>
              </a:r>
            </a:p>
          </p:txBody>
        </p:sp>
      </p:grpSp>
      <p:grpSp>
        <p:nvGrpSpPr>
          <p:cNvPr id="25" name="Group 24">
            <a:extLst>
              <a:ext uri="{FF2B5EF4-FFF2-40B4-BE49-F238E27FC236}">
                <a16:creationId xmlns:a16="http://schemas.microsoft.com/office/drawing/2014/main" id="{19FD2D85-3D6C-295B-B989-A93D36817EDD}"/>
              </a:ext>
            </a:extLst>
          </p:cNvPr>
          <p:cNvGrpSpPr/>
          <p:nvPr/>
        </p:nvGrpSpPr>
        <p:grpSpPr>
          <a:xfrm>
            <a:off x="249337" y="1225636"/>
            <a:ext cx="1884264" cy="2420472"/>
            <a:chOff x="5281052" y="2028368"/>
            <a:chExt cx="2256839" cy="2691568"/>
          </a:xfrm>
        </p:grpSpPr>
        <p:pic>
          <p:nvPicPr>
            <p:cNvPr id="26" name="Picture 25" descr="Graphical user interface, text, application&#10;&#10;Description automatically generated">
              <a:extLst>
                <a:ext uri="{FF2B5EF4-FFF2-40B4-BE49-F238E27FC236}">
                  <a16:creationId xmlns:a16="http://schemas.microsoft.com/office/drawing/2014/main" id="{97C4EC59-FFCC-52DA-95FB-1B77FAE5E5A0}"/>
                </a:ext>
              </a:extLst>
            </p:cNvPr>
            <p:cNvPicPr>
              <a:picLocks noChangeAspect="1"/>
            </p:cNvPicPr>
            <p:nvPr/>
          </p:nvPicPr>
          <p:blipFill>
            <a:blip r:embed="rId2"/>
            <a:srcRect r="49691"/>
            <a:stretch/>
          </p:blipFill>
          <p:spPr>
            <a:xfrm>
              <a:off x="5281052" y="2028368"/>
              <a:ext cx="2256839" cy="2691568"/>
            </a:xfrm>
            <a:prstGeom prst="rect">
              <a:avLst/>
            </a:prstGeom>
          </p:spPr>
        </p:pic>
        <p:sp>
          <p:nvSpPr>
            <p:cNvPr id="27" name="Rectangle 26">
              <a:extLst>
                <a:ext uri="{FF2B5EF4-FFF2-40B4-BE49-F238E27FC236}">
                  <a16:creationId xmlns:a16="http://schemas.microsoft.com/office/drawing/2014/main" id="{2F0BACA1-6042-3148-591D-74BD5B880C62}"/>
                </a:ext>
              </a:extLst>
            </p:cNvPr>
            <p:cNvSpPr/>
            <p:nvPr/>
          </p:nvSpPr>
          <p:spPr>
            <a:xfrm>
              <a:off x="5446552" y="246744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White Roof 1</a:t>
              </a:r>
            </a:p>
          </p:txBody>
        </p:sp>
        <p:sp>
          <p:nvSpPr>
            <p:cNvPr id="28" name="Rectangle 27">
              <a:extLst>
                <a:ext uri="{FF2B5EF4-FFF2-40B4-BE49-F238E27FC236}">
                  <a16:creationId xmlns:a16="http://schemas.microsoft.com/office/drawing/2014/main" id="{55A91E77-7B95-5FDB-DAEF-471BEA2D67F7}"/>
                </a:ext>
              </a:extLst>
            </p:cNvPr>
            <p:cNvSpPr/>
            <p:nvPr/>
          </p:nvSpPr>
          <p:spPr>
            <a:xfrm>
              <a:off x="5458846" y="2790680"/>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Black Roof</a:t>
              </a:r>
            </a:p>
          </p:txBody>
        </p:sp>
        <p:sp>
          <p:nvSpPr>
            <p:cNvPr id="29" name="Rectangle 28">
              <a:extLst>
                <a:ext uri="{FF2B5EF4-FFF2-40B4-BE49-F238E27FC236}">
                  <a16:creationId xmlns:a16="http://schemas.microsoft.com/office/drawing/2014/main" id="{4815BF60-0B34-CF7A-F6C5-8F1A5AAAFF20}"/>
                </a:ext>
              </a:extLst>
            </p:cNvPr>
            <p:cNvSpPr/>
            <p:nvPr/>
          </p:nvSpPr>
          <p:spPr>
            <a:xfrm>
              <a:off x="5471140" y="3101766"/>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25</a:t>
              </a:r>
            </a:p>
          </p:txBody>
        </p:sp>
        <p:sp>
          <p:nvSpPr>
            <p:cNvPr id="30" name="Rectangle 29">
              <a:extLst>
                <a:ext uri="{FF2B5EF4-FFF2-40B4-BE49-F238E27FC236}">
                  <a16:creationId xmlns:a16="http://schemas.microsoft.com/office/drawing/2014/main" id="{20AA87F4-35A6-110B-4412-B47B871805DF}"/>
                </a:ext>
              </a:extLst>
            </p:cNvPr>
            <p:cNvSpPr/>
            <p:nvPr/>
          </p:nvSpPr>
          <p:spPr>
            <a:xfrm>
              <a:off x="5437084" y="3435048"/>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a:t>
              </a:r>
            </a:p>
          </p:txBody>
        </p:sp>
        <p:sp>
          <p:nvSpPr>
            <p:cNvPr id="31" name="Rectangle 30">
              <a:extLst>
                <a:ext uri="{FF2B5EF4-FFF2-40B4-BE49-F238E27FC236}">
                  <a16:creationId xmlns:a16="http://schemas.microsoft.com/office/drawing/2014/main" id="{94F0F506-6084-B5A7-1B8F-E05CB5D2E88B}"/>
                </a:ext>
              </a:extLst>
            </p:cNvPr>
            <p:cNvSpPr/>
            <p:nvPr/>
          </p:nvSpPr>
          <p:spPr>
            <a:xfrm>
              <a:off x="5471140" y="3763523"/>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20</a:t>
              </a:r>
            </a:p>
          </p:txBody>
        </p:sp>
        <p:sp>
          <p:nvSpPr>
            <p:cNvPr id="32" name="Rectangle 31">
              <a:extLst>
                <a:ext uri="{FF2B5EF4-FFF2-40B4-BE49-F238E27FC236}">
                  <a16:creationId xmlns:a16="http://schemas.microsoft.com/office/drawing/2014/main" id="{88F09BBC-506A-EBF2-640A-E3D198AD4341}"/>
                </a:ext>
              </a:extLst>
            </p:cNvPr>
            <p:cNvSpPr/>
            <p:nvPr/>
          </p:nvSpPr>
          <p:spPr>
            <a:xfrm>
              <a:off x="5471140" y="4095985"/>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0.2</a:t>
              </a:r>
            </a:p>
          </p:txBody>
        </p:sp>
        <p:sp>
          <p:nvSpPr>
            <p:cNvPr id="33" name="Rectangle 32">
              <a:extLst>
                <a:ext uri="{FF2B5EF4-FFF2-40B4-BE49-F238E27FC236}">
                  <a16:creationId xmlns:a16="http://schemas.microsoft.com/office/drawing/2014/main" id="{F3C0B282-0AC7-9E71-714C-6F96B5D257CD}"/>
                </a:ext>
              </a:extLst>
            </p:cNvPr>
            <p:cNvSpPr/>
            <p:nvPr/>
          </p:nvSpPr>
          <p:spPr>
            <a:xfrm>
              <a:off x="5471140" y="4422261"/>
              <a:ext cx="1001123" cy="14732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bg2"/>
                  </a:solidFill>
                  <a:latin typeface="Trade Gothic Next" panose="020B0503040303020004" pitchFamily="34" charset="0"/>
                </a:rPr>
                <a:t>1.0</a:t>
              </a:r>
            </a:p>
          </p:txBody>
        </p:sp>
      </p:grpSp>
      <p:grpSp>
        <p:nvGrpSpPr>
          <p:cNvPr id="36" name="Group 35">
            <a:extLst>
              <a:ext uri="{FF2B5EF4-FFF2-40B4-BE49-F238E27FC236}">
                <a16:creationId xmlns:a16="http://schemas.microsoft.com/office/drawing/2014/main" id="{9A6D941F-511D-B81B-345F-276019BBA194}"/>
              </a:ext>
            </a:extLst>
          </p:cNvPr>
          <p:cNvGrpSpPr/>
          <p:nvPr/>
        </p:nvGrpSpPr>
        <p:grpSpPr>
          <a:xfrm>
            <a:off x="249337" y="3706132"/>
            <a:ext cx="1731863" cy="2420472"/>
            <a:chOff x="7239000" y="1728440"/>
            <a:chExt cx="2514600" cy="4291360"/>
          </a:xfrm>
        </p:grpSpPr>
        <p:sp>
          <p:nvSpPr>
            <p:cNvPr id="37" name="Rectangle 36">
              <a:extLst>
                <a:ext uri="{FF2B5EF4-FFF2-40B4-BE49-F238E27FC236}">
                  <a16:creationId xmlns:a16="http://schemas.microsoft.com/office/drawing/2014/main" id="{F66AC39A-5BBE-60C6-B286-D5361B950DD9}"/>
                </a:ext>
              </a:extLst>
            </p:cNvPr>
            <p:cNvSpPr/>
            <p:nvPr/>
          </p:nvSpPr>
          <p:spPr>
            <a:xfrm>
              <a:off x="7239000" y="1728440"/>
              <a:ext cx="2514600" cy="42913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8" name="Picture 37">
              <a:extLst>
                <a:ext uri="{FF2B5EF4-FFF2-40B4-BE49-F238E27FC236}">
                  <a16:creationId xmlns:a16="http://schemas.microsoft.com/office/drawing/2014/main" id="{C2485E79-84D8-1CA2-C6CD-3AB2AF1CE34D}"/>
                </a:ext>
              </a:extLst>
            </p:cNvPr>
            <p:cNvPicPr>
              <a:picLocks noChangeAspect="1"/>
            </p:cNvPicPr>
            <p:nvPr/>
          </p:nvPicPr>
          <p:blipFill>
            <a:blip r:embed="rId3"/>
            <a:srcRect t="-1995" r="4195" b="9768"/>
            <a:stretch/>
          </p:blipFill>
          <p:spPr>
            <a:xfrm>
              <a:off x="7239000" y="1728440"/>
              <a:ext cx="2514600" cy="1700560"/>
            </a:xfrm>
            <a:prstGeom prst="rect">
              <a:avLst/>
            </a:prstGeom>
          </p:spPr>
        </p:pic>
        <p:sp>
          <p:nvSpPr>
            <p:cNvPr id="39" name="Rectangle 38">
              <a:extLst>
                <a:ext uri="{FF2B5EF4-FFF2-40B4-BE49-F238E27FC236}">
                  <a16:creationId xmlns:a16="http://schemas.microsoft.com/office/drawing/2014/main" id="{B3BCAAFC-A21C-362B-D46A-1AE33799FD2C}"/>
                </a:ext>
              </a:extLst>
            </p:cNvPr>
            <p:cNvSpPr/>
            <p:nvPr/>
          </p:nvSpPr>
          <p:spPr>
            <a:xfrm>
              <a:off x="7312152" y="3335407"/>
              <a:ext cx="2441448" cy="2684393"/>
            </a:xfrm>
            <a:prstGeom prst="rect">
              <a:avLst/>
            </a:prstGeom>
            <a:solidFill>
              <a:srgbClr val="04A2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0" name="Picture 39">
              <a:extLst>
                <a:ext uri="{FF2B5EF4-FFF2-40B4-BE49-F238E27FC236}">
                  <a16:creationId xmlns:a16="http://schemas.microsoft.com/office/drawing/2014/main" id="{36391CF3-328A-7CE7-802B-D1CA5623008D}"/>
                </a:ext>
              </a:extLst>
            </p:cNvPr>
            <p:cNvPicPr>
              <a:picLocks noChangeAspect="1"/>
            </p:cNvPicPr>
            <p:nvPr/>
          </p:nvPicPr>
          <p:blipFill>
            <a:blip r:embed="rId4"/>
            <a:stretch>
              <a:fillRect/>
            </a:stretch>
          </p:blipFill>
          <p:spPr>
            <a:xfrm>
              <a:off x="7381095" y="3394994"/>
              <a:ext cx="2296305" cy="991037"/>
            </a:xfrm>
            <a:prstGeom prst="rect">
              <a:avLst/>
            </a:prstGeom>
          </p:spPr>
        </p:pic>
        <p:pic>
          <p:nvPicPr>
            <p:cNvPr id="41" name="Picture 40">
              <a:extLst>
                <a:ext uri="{FF2B5EF4-FFF2-40B4-BE49-F238E27FC236}">
                  <a16:creationId xmlns:a16="http://schemas.microsoft.com/office/drawing/2014/main" id="{4B1A5D75-A60D-7A59-7D05-1FF3118EEF25}"/>
                </a:ext>
              </a:extLst>
            </p:cNvPr>
            <p:cNvPicPr>
              <a:picLocks noChangeAspect="1"/>
            </p:cNvPicPr>
            <p:nvPr/>
          </p:nvPicPr>
          <p:blipFill>
            <a:blip r:embed="rId4"/>
            <a:stretch>
              <a:fillRect/>
            </a:stretch>
          </p:blipFill>
          <p:spPr>
            <a:xfrm>
              <a:off x="7391589" y="4563352"/>
              <a:ext cx="2285811" cy="986508"/>
            </a:xfrm>
            <a:prstGeom prst="rect">
              <a:avLst/>
            </a:prstGeom>
          </p:spPr>
        </p:pic>
        <p:sp>
          <p:nvSpPr>
            <p:cNvPr id="42" name="Rectangle 41">
              <a:extLst>
                <a:ext uri="{FF2B5EF4-FFF2-40B4-BE49-F238E27FC236}">
                  <a16:creationId xmlns:a16="http://schemas.microsoft.com/office/drawing/2014/main" id="{9171C8A9-A5B5-2B43-F681-E5C76556ACE3}"/>
                </a:ext>
              </a:extLst>
            </p:cNvPr>
            <p:cNvSpPr/>
            <p:nvPr/>
          </p:nvSpPr>
          <p:spPr>
            <a:xfrm>
              <a:off x="7467600" y="2857417"/>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2"/>
                  </a:solidFill>
                  <a:latin typeface="Trade Gothic Next" panose="020B0503040303020004" pitchFamily="34" charset="0"/>
                </a:rPr>
                <a:t>$50 million</a:t>
              </a:r>
            </a:p>
          </p:txBody>
        </p:sp>
        <p:sp>
          <p:nvSpPr>
            <p:cNvPr id="43" name="Rectangle 42">
              <a:extLst>
                <a:ext uri="{FF2B5EF4-FFF2-40B4-BE49-F238E27FC236}">
                  <a16:creationId xmlns:a16="http://schemas.microsoft.com/office/drawing/2014/main" id="{6ED212B2-54F5-5FE9-A949-7E136CAE3A97}"/>
                </a:ext>
              </a:extLst>
            </p:cNvPr>
            <p:cNvSpPr/>
            <p:nvPr/>
          </p:nvSpPr>
          <p:spPr>
            <a:xfrm>
              <a:off x="7496794" y="3925206"/>
              <a:ext cx="1391560" cy="27552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600" dirty="0">
                  <a:solidFill>
                    <a:schemeClr val="bg2"/>
                  </a:solidFill>
                  <a:latin typeface="Trade Gothic Next" panose="020B0503040303020004" pitchFamily="34" charset="0"/>
                </a:rPr>
                <a:t>*Optimized For Each</a:t>
              </a:r>
            </a:p>
          </p:txBody>
        </p:sp>
        <p:sp>
          <p:nvSpPr>
            <p:cNvPr id="44" name="Rectangle 43">
              <a:extLst>
                <a:ext uri="{FF2B5EF4-FFF2-40B4-BE49-F238E27FC236}">
                  <a16:creationId xmlns:a16="http://schemas.microsoft.com/office/drawing/2014/main" id="{3082992A-AD38-4CCE-4EF5-A487163D0506}"/>
                </a:ext>
              </a:extLst>
            </p:cNvPr>
            <p:cNvSpPr/>
            <p:nvPr/>
          </p:nvSpPr>
          <p:spPr>
            <a:xfrm>
              <a:off x="7593771" y="5112956"/>
              <a:ext cx="1391560" cy="2150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2"/>
                  </a:solidFill>
                  <a:latin typeface="Trade Gothic Next" panose="020B0503040303020004" pitchFamily="34" charset="0"/>
                </a:rPr>
                <a:t>40 Years</a:t>
              </a:r>
            </a:p>
          </p:txBody>
        </p:sp>
        <p:sp>
          <p:nvSpPr>
            <p:cNvPr id="45" name="Rectangle 44">
              <a:extLst>
                <a:ext uri="{FF2B5EF4-FFF2-40B4-BE49-F238E27FC236}">
                  <a16:creationId xmlns:a16="http://schemas.microsoft.com/office/drawing/2014/main" id="{0988EDD8-7B06-F52C-BEEF-7E90D6DF6336}"/>
                </a:ext>
              </a:extLst>
            </p:cNvPr>
            <p:cNvSpPr/>
            <p:nvPr/>
          </p:nvSpPr>
          <p:spPr>
            <a:xfrm>
              <a:off x="8439473" y="3510410"/>
              <a:ext cx="839373" cy="23747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rgbClr val="04A29A"/>
                  </a:solidFill>
                  <a:latin typeface="Trade Gothic Next" panose="020B0503040303020004" pitchFamily="34" charset="0"/>
                </a:rPr>
                <a:t>Subsidy</a:t>
              </a:r>
            </a:p>
          </p:txBody>
        </p:sp>
        <p:sp>
          <p:nvSpPr>
            <p:cNvPr id="46" name="Rectangle 45">
              <a:extLst>
                <a:ext uri="{FF2B5EF4-FFF2-40B4-BE49-F238E27FC236}">
                  <a16:creationId xmlns:a16="http://schemas.microsoft.com/office/drawing/2014/main" id="{C4239294-24A6-7FCE-2F56-4ADCDD3877D1}"/>
                </a:ext>
              </a:extLst>
            </p:cNvPr>
            <p:cNvSpPr/>
            <p:nvPr/>
          </p:nvSpPr>
          <p:spPr>
            <a:xfrm>
              <a:off x="8439473" y="4654402"/>
              <a:ext cx="1036319" cy="29448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rgbClr val="04A29A"/>
                  </a:solidFill>
                  <a:latin typeface="Trade Gothic Next" panose="020B0503040303020004" pitchFamily="34" charset="0"/>
                </a:rPr>
                <a:t>Evaluation</a:t>
              </a:r>
              <a:endParaRPr lang="en-US" sz="1000" dirty="0">
                <a:solidFill>
                  <a:srgbClr val="04A29A"/>
                </a:solidFill>
                <a:latin typeface="Trade Gothic Next" panose="020B0503040303020004" pitchFamily="34" charset="0"/>
              </a:endParaRPr>
            </a:p>
          </p:txBody>
        </p:sp>
        <p:sp>
          <p:nvSpPr>
            <p:cNvPr id="47" name="Rectangle 46">
              <a:extLst>
                <a:ext uri="{FF2B5EF4-FFF2-40B4-BE49-F238E27FC236}">
                  <a16:creationId xmlns:a16="http://schemas.microsoft.com/office/drawing/2014/main" id="{74469AE5-EAA3-8B06-2695-57B362F4F349}"/>
                </a:ext>
              </a:extLst>
            </p:cNvPr>
            <p:cNvSpPr/>
            <p:nvPr/>
          </p:nvSpPr>
          <p:spPr>
            <a:xfrm flipV="1">
              <a:off x="7506715" y="2754495"/>
              <a:ext cx="1391560" cy="13805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600" dirty="0">
                <a:solidFill>
                  <a:schemeClr val="bg2"/>
                </a:solidFill>
                <a:latin typeface="Trade Gothic Next" panose="020B0503040303020004" pitchFamily="34" charset="0"/>
              </a:endParaRPr>
            </a:p>
          </p:txBody>
        </p:sp>
        <p:sp>
          <p:nvSpPr>
            <p:cNvPr id="48" name="Rectangle 47">
              <a:extLst>
                <a:ext uri="{FF2B5EF4-FFF2-40B4-BE49-F238E27FC236}">
                  <a16:creationId xmlns:a16="http://schemas.microsoft.com/office/drawing/2014/main" id="{1367563B-2CD8-8B3A-E080-F13F532C817B}"/>
                </a:ext>
              </a:extLst>
            </p:cNvPr>
            <p:cNvSpPr/>
            <p:nvPr/>
          </p:nvSpPr>
          <p:spPr>
            <a:xfrm flipV="1">
              <a:off x="7575958" y="3829293"/>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600" dirty="0">
                <a:solidFill>
                  <a:schemeClr val="bg2"/>
                </a:solidFill>
                <a:latin typeface="Trade Gothic Next" panose="020B0503040303020004" pitchFamily="34" charset="0"/>
              </a:endParaRPr>
            </a:p>
          </p:txBody>
        </p:sp>
        <p:sp>
          <p:nvSpPr>
            <p:cNvPr id="49" name="Rectangle 48">
              <a:extLst>
                <a:ext uri="{FF2B5EF4-FFF2-40B4-BE49-F238E27FC236}">
                  <a16:creationId xmlns:a16="http://schemas.microsoft.com/office/drawing/2014/main" id="{5D1A5F24-877B-3351-90B8-C6F47B1AD2DE}"/>
                </a:ext>
              </a:extLst>
            </p:cNvPr>
            <p:cNvSpPr/>
            <p:nvPr/>
          </p:nvSpPr>
          <p:spPr>
            <a:xfrm flipV="1">
              <a:off x="7570020" y="4992145"/>
              <a:ext cx="1391560" cy="1289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600" dirty="0">
                <a:solidFill>
                  <a:schemeClr val="bg2"/>
                </a:solidFill>
                <a:latin typeface="Trade Gothic Next" panose="020B0503040303020004" pitchFamily="34" charset="0"/>
              </a:endParaRPr>
            </a:p>
          </p:txBody>
        </p:sp>
        <p:sp>
          <p:nvSpPr>
            <p:cNvPr id="50" name="Rectangle 49">
              <a:extLst>
                <a:ext uri="{FF2B5EF4-FFF2-40B4-BE49-F238E27FC236}">
                  <a16:creationId xmlns:a16="http://schemas.microsoft.com/office/drawing/2014/main" id="{5BB86F04-50DC-0694-D373-816159713D4B}"/>
                </a:ext>
              </a:extLst>
            </p:cNvPr>
            <p:cNvSpPr/>
            <p:nvPr/>
          </p:nvSpPr>
          <p:spPr>
            <a:xfrm rot="10800000" flipV="1">
              <a:off x="8229600" y="1900386"/>
              <a:ext cx="1391560" cy="238065"/>
            </a:xfrm>
            <a:prstGeom prst="rect">
              <a:avLst/>
            </a:prstGeom>
            <a:solidFill>
              <a:srgbClr val="04A2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latin typeface="Trade Gothic Next" panose="020B0503040303020004" pitchFamily="34" charset="0"/>
                </a:rPr>
                <a:t>Constraints</a:t>
              </a:r>
            </a:p>
          </p:txBody>
        </p:sp>
      </p:grpSp>
      <p:grpSp>
        <p:nvGrpSpPr>
          <p:cNvPr id="34" name="Group 33">
            <a:extLst>
              <a:ext uri="{FF2B5EF4-FFF2-40B4-BE49-F238E27FC236}">
                <a16:creationId xmlns:a16="http://schemas.microsoft.com/office/drawing/2014/main" id="{A1E4454B-5C13-CC53-CAE9-8A63C67EB816}"/>
              </a:ext>
            </a:extLst>
          </p:cNvPr>
          <p:cNvGrpSpPr/>
          <p:nvPr/>
        </p:nvGrpSpPr>
        <p:grpSpPr>
          <a:xfrm>
            <a:off x="4153791" y="1225636"/>
            <a:ext cx="7736695" cy="4635906"/>
            <a:chOff x="4848003" y="1225636"/>
            <a:chExt cx="7042483" cy="3979467"/>
          </a:xfrm>
        </p:grpSpPr>
        <p:pic>
          <p:nvPicPr>
            <p:cNvPr id="11" name="Graphic 10">
              <a:extLst>
                <a:ext uri="{FF2B5EF4-FFF2-40B4-BE49-F238E27FC236}">
                  <a16:creationId xmlns:a16="http://schemas.microsoft.com/office/drawing/2014/main" id="{DE716C92-BF2F-A830-1986-D6E9DABACA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8003" y="1435698"/>
              <a:ext cx="7042483" cy="3769405"/>
            </a:xfrm>
            <a:prstGeom prst="rect">
              <a:avLst/>
            </a:prstGeom>
          </p:spPr>
        </p:pic>
        <p:sp>
          <p:nvSpPr>
            <p:cNvPr id="23" name="Rectangle 22">
              <a:extLst>
                <a:ext uri="{FF2B5EF4-FFF2-40B4-BE49-F238E27FC236}">
                  <a16:creationId xmlns:a16="http://schemas.microsoft.com/office/drawing/2014/main" id="{75B49043-F86B-BDB6-50ED-C083EA249538}"/>
                </a:ext>
              </a:extLst>
            </p:cNvPr>
            <p:cNvSpPr/>
            <p:nvPr/>
          </p:nvSpPr>
          <p:spPr>
            <a:xfrm>
              <a:off x="4848003" y="1225636"/>
              <a:ext cx="7042483" cy="5261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Each Option’s Optimal Austin City Costs Saved and Government Cost at each Subsidy Level </a:t>
              </a:r>
            </a:p>
          </p:txBody>
        </p:sp>
      </p:grpSp>
      <p:sp>
        <p:nvSpPr>
          <p:cNvPr id="24" name="TextBox 23">
            <a:extLst>
              <a:ext uri="{FF2B5EF4-FFF2-40B4-BE49-F238E27FC236}">
                <a16:creationId xmlns:a16="http://schemas.microsoft.com/office/drawing/2014/main" id="{6E9C261A-2BF6-1537-F03D-A6E8D44445BA}"/>
              </a:ext>
            </a:extLst>
          </p:cNvPr>
          <p:cNvSpPr txBox="1"/>
          <p:nvPr/>
        </p:nvSpPr>
        <p:spPr>
          <a:xfrm>
            <a:off x="2248784" y="5214854"/>
            <a:ext cx="1933775" cy="1015663"/>
          </a:xfrm>
          <a:prstGeom prst="rect">
            <a:avLst/>
          </a:prstGeom>
          <a:noFill/>
        </p:spPr>
        <p:txBody>
          <a:bodyPr wrap="square" rtlCol="0">
            <a:spAutoFit/>
          </a:bodyPr>
          <a:lstStyle/>
          <a:p>
            <a:pPr algn="ctr"/>
            <a:r>
              <a:rPr lang="en-US" sz="1200" i="1" dirty="0">
                <a:solidFill>
                  <a:schemeClr val="accent2"/>
                </a:solidFill>
              </a:rPr>
              <a:t>*Increase of ~$200-400 million saved compared to prior static subsidy amounts</a:t>
            </a:r>
          </a:p>
          <a:p>
            <a:endParaRPr lang="en-US" sz="1200" i="1" dirty="0">
              <a:solidFill>
                <a:schemeClr val="accent2"/>
              </a:solidFill>
            </a:endParaRPr>
          </a:p>
        </p:txBody>
      </p:sp>
    </p:spTree>
    <p:extLst>
      <p:ext uri="{BB962C8B-B14F-4D97-AF65-F5344CB8AC3E}">
        <p14:creationId xmlns:p14="http://schemas.microsoft.com/office/powerpoint/2010/main" val="57308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EB0D0-D263-6FBC-C53A-913C2B506A9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2E1F34-6404-8A85-9A1D-E8E308FFE5C0}"/>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16</a:t>
            </a:fld>
            <a:endParaRPr lang="en-US" dirty="0"/>
          </a:p>
        </p:txBody>
      </p:sp>
      <p:sp>
        <p:nvSpPr>
          <p:cNvPr id="12" name="Title 11">
            <a:extLst>
              <a:ext uri="{FF2B5EF4-FFF2-40B4-BE49-F238E27FC236}">
                <a16:creationId xmlns:a16="http://schemas.microsoft.com/office/drawing/2014/main" id="{958EFDBE-33FF-846B-4E34-0FC9EBDC5066}"/>
              </a:ext>
            </a:extLst>
          </p:cNvPr>
          <p:cNvSpPr>
            <a:spLocks noGrp="1"/>
          </p:cNvSpPr>
          <p:nvPr>
            <p:ph type="title"/>
          </p:nvPr>
        </p:nvSpPr>
        <p:spPr/>
        <p:txBody>
          <a:bodyPr/>
          <a:lstStyle/>
          <a:p>
            <a:r>
              <a:rPr lang="en-US" sz="2800" b="1" dirty="0">
                <a:effectLst/>
                <a:latin typeface="Aptos" panose="020B0004020202020204" pitchFamily="34" charset="0"/>
                <a:ea typeface="Aptos" panose="020B0004020202020204" pitchFamily="34" charset="0"/>
                <a:cs typeface="Times New Roman" panose="02020603050405020304" pitchFamily="18" charset="0"/>
              </a:rPr>
              <a:t>Case Study: Adaptation Optimization for White Roofing in Austin</a:t>
            </a:r>
            <a:endParaRPr lang="en-US" sz="2800" dirty="0"/>
          </a:p>
        </p:txBody>
      </p:sp>
      <p:sp>
        <p:nvSpPr>
          <p:cNvPr id="2" name="Footer Placeholder 2">
            <a:extLst>
              <a:ext uri="{FF2B5EF4-FFF2-40B4-BE49-F238E27FC236}">
                <a16:creationId xmlns:a16="http://schemas.microsoft.com/office/drawing/2014/main" id="{8C18ABEF-5A6A-0C83-C55A-52EE8DC067E3}"/>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4" name="Graphic 3">
            <a:extLst>
              <a:ext uri="{FF2B5EF4-FFF2-40B4-BE49-F238E27FC236}">
                <a16:creationId xmlns:a16="http://schemas.microsoft.com/office/drawing/2014/main" id="{FBFDB2E3-F3C4-9AAF-D760-C95471D304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7137" y="1563947"/>
            <a:ext cx="6435526" cy="3444538"/>
          </a:xfrm>
          <a:prstGeom prst="rect">
            <a:avLst/>
          </a:prstGeom>
        </p:spPr>
      </p:pic>
      <p:pic>
        <p:nvPicPr>
          <p:cNvPr id="10" name="Graphic 9">
            <a:extLst>
              <a:ext uri="{FF2B5EF4-FFF2-40B4-BE49-F238E27FC236}">
                <a16:creationId xmlns:a16="http://schemas.microsoft.com/office/drawing/2014/main" id="{6B0EBF0B-FBB2-61A2-8758-C795461E2F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37" y="1563947"/>
            <a:ext cx="4932263" cy="3452584"/>
          </a:xfrm>
          <a:prstGeom prst="rect">
            <a:avLst/>
          </a:prstGeom>
        </p:spPr>
      </p:pic>
      <p:sp>
        <p:nvSpPr>
          <p:cNvPr id="13" name="Rectangle 12">
            <a:extLst>
              <a:ext uri="{FF2B5EF4-FFF2-40B4-BE49-F238E27FC236}">
                <a16:creationId xmlns:a16="http://schemas.microsoft.com/office/drawing/2014/main" id="{5E8F0FBF-A39D-4B01-E2F1-80214B12AF1D}"/>
              </a:ext>
            </a:extLst>
          </p:cNvPr>
          <p:cNvSpPr/>
          <p:nvPr/>
        </p:nvSpPr>
        <p:spPr>
          <a:xfrm>
            <a:off x="249337" y="1365305"/>
            <a:ext cx="4932263" cy="5261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Austin Costs Saved Projections</a:t>
            </a:r>
          </a:p>
          <a:p>
            <a:pPr algn="ctr"/>
            <a:r>
              <a:rPr lang="en-US" sz="1400" i="1" dirty="0">
                <a:solidFill>
                  <a:schemeClr val="tx2"/>
                </a:solidFill>
              </a:rPr>
              <a:t>For Optimal Subsidy at Maximum Government Expenditure </a:t>
            </a:r>
          </a:p>
        </p:txBody>
      </p:sp>
      <p:sp>
        <p:nvSpPr>
          <p:cNvPr id="23" name="Rectangle 22">
            <a:extLst>
              <a:ext uri="{FF2B5EF4-FFF2-40B4-BE49-F238E27FC236}">
                <a16:creationId xmlns:a16="http://schemas.microsoft.com/office/drawing/2014/main" id="{85ECA1F8-A2A4-9458-05C3-C24E49334367}"/>
              </a:ext>
            </a:extLst>
          </p:cNvPr>
          <p:cNvSpPr/>
          <p:nvPr/>
        </p:nvSpPr>
        <p:spPr>
          <a:xfrm>
            <a:off x="5507137" y="1365305"/>
            <a:ext cx="6435526" cy="52619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solidFill>
              </a:rPr>
              <a:t>Austin Costs Saved at each level of Govt Expenditure</a:t>
            </a:r>
          </a:p>
          <a:p>
            <a:pPr algn="ctr"/>
            <a:r>
              <a:rPr lang="en-US" sz="1400" i="1" dirty="0">
                <a:solidFill>
                  <a:schemeClr val="tx2"/>
                </a:solidFill>
              </a:rPr>
              <a:t>Optimal Subsidy can/will be different for each point</a:t>
            </a:r>
          </a:p>
        </p:txBody>
      </p:sp>
      <p:pic>
        <p:nvPicPr>
          <p:cNvPr id="24" name="Graphic 23">
            <a:extLst>
              <a:ext uri="{FF2B5EF4-FFF2-40B4-BE49-F238E27FC236}">
                <a16:creationId xmlns:a16="http://schemas.microsoft.com/office/drawing/2014/main" id="{8FAE5D86-3622-1657-8FA3-4F5CCAEC3892}"/>
              </a:ext>
            </a:extLst>
          </p:cNvPr>
          <p:cNvPicPr>
            <a:picLocks noChangeAspect="1"/>
          </p:cNvPicPr>
          <p:nvPr/>
        </p:nvPicPr>
        <p:blipFill>
          <a:blip r:embed="rId6">
            <a:extLst>
              <a:ext uri="{96DAC541-7B7A-43D3-8B79-37D633B846F1}">
                <asvg:svgBlip xmlns:asvg="http://schemas.microsoft.com/office/drawing/2016/SVG/main" r:embed="rId7"/>
              </a:ext>
            </a:extLst>
          </a:blip>
          <a:srcRect r="19091"/>
          <a:stretch/>
        </p:blipFill>
        <p:spPr>
          <a:xfrm>
            <a:off x="3801941" y="4514626"/>
            <a:ext cx="1379659" cy="1401093"/>
          </a:xfrm>
          <a:prstGeom prst="rect">
            <a:avLst/>
          </a:prstGeom>
        </p:spPr>
      </p:pic>
    </p:spTree>
    <p:extLst>
      <p:ext uri="{BB962C8B-B14F-4D97-AF65-F5344CB8AC3E}">
        <p14:creationId xmlns:p14="http://schemas.microsoft.com/office/powerpoint/2010/main" val="8637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04807-4EAB-A668-EAAE-49E424A0FAE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8AF205-D7B7-6D76-1112-82A224BFC78D}"/>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17</a:t>
            </a:fld>
            <a:endParaRPr lang="en-US" dirty="0"/>
          </a:p>
        </p:txBody>
      </p:sp>
      <p:sp>
        <p:nvSpPr>
          <p:cNvPr id="13" name="Content Placeholder 12">
            <a:extLst>
              <a:ext uri="{FF2B5EF4-FFF2-40B4-BE49-F238E27FC236}">
                <a16:creationId xmlns:a16="http://schemas.microsoft.com/office/drawing/2014/main" id="{A0E1FCC9-EF58-5D13-F939-A294053252D6}"/>
              </a:ext>
            </a:extLst>
          </p:cNvPr>
          <p:cNvSpPr>
            <a:spLocks noGrp="1"/>
          </p:cNvSpPr>
          <p:nvPr>
            <p:ph sz="quarter" idx="13"/>
          </p:nvPr>
        </p:nvSpPr>
        <p:spPr>
          <a:xfrm>
            <a:off x="439860" y="1143000"/>
            <a:ext cx="11338560" cy="4572000"/>
          </a:xfrm>
        </p:spPr>
        <p:txBody>
          <a:bodyPr/>
          <a:lstStyle/>
          <a:p>
            <a:pPr marL="0" indent="0">
              <a:buNone/>
            </a:pPr>
            <a:r>
              <a:rPr lang="en-US" b="1" dirty="0"/>
              <a:t>The ADAPT System demonstrates potential in</a:t>
            </a:r>
          </a:p>
          <a:p>
            <a:pPr marL="342900" indent="-342900">
              <a:lnSpc>
                <a:spcPct val="107000"/>
              </a:lnSpc>
              <a:spcAft>
                <a:spcPts val="800"/>
              </a:spcAft>
              <a:buFont typeface="Arial" panose="020B0604020202020204" pitchFamily="34" charset="0"/>
              <a:buChar char="•"/>
            </a:pPr>
            <a:r>
              <a:rPr lang="en-US" sz="2400" dirty="0">
                <a:effectLst/>
                <a:latin typeface="+mj-lt"/>
                <a:ea typeface="Calibri" panose="020F0502020204030204" pitchFamily="34" charset="0"/>
                <a:cs typeface="Times New Roman" panose="02020603050405020304" pitchFamily="18" charset="0"/>
              </a:rPr>
              <a:t>Reducing the Complexity of Climate Models targeted to user’s jurisdiction</a:t>
            </a:r>
          </a:p>
          <a:p>
            <a:pPr marL="342900" indent="-342900">
              <a:lnSpc>
                <a:spcPct val="107000"/>
              </a:lnSpc>
              <a:spcAft>
                <a:spcPts val="800"/>
              </a:spcAft>
              <a:buFont typeface="Arial" panose="020B0604020202020204" pitchFamily="34" charset="0"/>
              <a:buChar char="•"/>
            </a:pPr>
            <a:r>
              <a:rPr lang="en-US" sz="2400" dirty="0">
                <a:latin typeface="+mj-lt"/>
                <a:ea typeface="Calibri" panose="020F0502020204030204" pitchFamily="34" charset="0"/>
                <a:cs typeface="Times New Roman" panose="02020603050405020304" pitchFamily="18" charset="0"/>
              </a:rPr>
              <a:t>I</a:t>
            </a:r>
            <a:r>
              <a:rPr lang="en-US" sz="2400" dirty="0">
                <a:effectLst/>
                <a:latin typeface="+mj-lt"/>
                <a:ea typeface="Calibri" panose="020F0502020204030204" pitchFamily="34" charset="0"/>
                <a:cs typeface="Times New Roman" panose="02020603050405020304" pitchFamily="18" charset="0"/>
              </a:rPr>
              <a:t>ntegrating information across all stages of risk-and-response assessment</a:t>
            </a:r>
          </a:p>
          <a:p>
            <a:pPr marL="342900" indent="-342900">
              <a:lnSpc>
                <a:spcPct val="107000"/>
              </a:lnSpc>
              <a:spcAft>
                <a:spcPts val="800"/>
              </a:spcAft>
              <a:buFont typeface="Arial" panose="020B0604020202020204" pitchFamily="34" charset="0"/>
              <a:buChar char="•"/>
            </a:pPr>
            <a:r>
              <a:rPr lang="en-US" sz="2400" dirty="0">
                <a:latin typeface="+mj-lt"/>
                <a:ea typeface="Calibri" panose="020F0502020204030204" pitchFamily="34" charset="0"/>
                <a:cs typeface="Times New Roman" panose="02020603050405020304" pitchFamily="18" charset="0"/>
              </a:rPr>
              <a:t>Containing uncertainty analysis and decision support for range of Climate Futures</a:t>
            </a:r>
            <a:endParaRPr lang="en-US" sz="2400" dirty="0">
              <a:effectLst/>
              <a:latin typeface="+mj-lt"/>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400" b="1" dirty="0">
                <a:latin typeface="+mj-lt"/>
                <a:ea typeface="Calibri" panose="020F0502020204030204" pitchFamily="34" charset="0"/>
                <a:cs typeface="Times New Roman" panose="02020603050405020304" pitchFamily="18" charset="0"/>
              </a:rPr>
              <a:t>ADAPT’s Multi Objective Optimization Approach demonstrates potential in</a:t>
            </a:r>
          </a:p>
          <a:p>
            <a:pPr>
              <a:lnSpc>
                <a:spcPct val="107000"/>
              </a:lnSpc>
              <a:spcAft>
                <a:spcPts val="800"/>
              </a:spcAft>
            </a:pPr>
            <a:r>
              <a:rPr lang="en-US" sz="2400" dirty="0">
                <a:latin typeface="+mj-lt"/>
                <a:ea typeface="Calibri" panose="020F0502020204030204" pitchFamily="34" charset="0"/>
                <a:cs typeface="Times New Roman" panose="02020603050405020304" pitchFamily="18" charset="0"/>
              </a:rPr>
              <a:t>Comparing and Optimizing Actionable Adaptation Strategies</a:t>
            </a:r>
            <a:endParaRPr lang="en-US" sz="2400" dirty="0">
              <a:effectLst/>
              <a:latin typeface="+mj-lt"/>
              <a:ea typeface="Calibri" panose="020F0502020204030204" pitchFamily="34" charset="0"/>
              <a:cs typeface="Times New Roman" panose="02020603050405020304" pitchFamily="18" charset="0"/>
            </a:endParaRPr>
          </a:p>
          <a:p>
            <a:r>
              <a:rPr lang="en-US" dirty="0"/>
              <a:t> Accommodating Decisionmaker Constraints within optimization</a:t>
            </a:r>
          </a:p>
          <a:p>
            <a:r>
              <a:rPr lang="en-US" dirty="0"/>
              <a:t>Integrating into complex Climate Modeling and Adaptation Pipelines</a:t>
            </a:r>
          </a:p>
        </p:txBody>
      </p:sp>
      <p:sp>
        <p:nvSpPr>
          <p:cNvPr id="12" name="Title 11">
            <a:extLst>
              <a:ext uri="{FF2B5EF4-FFF2-40B4-BE49-F238E27FC236}">
                <a16:creationId xmlns:a16="http://schemas.microsoft.com/office/drawing/2014/main" id="{36AA570B-49F5-66F3-3BEC-E0BAC06D62A7}"/>
              </a:ext>
            </a:extLst>
          </p:cNvPr>
          <p:cNvSpPr>
            <a:spLocks noGrp="1"/>
          </p:cNvSpPr>
          <p:nvPr>
            <p:ph type="title"/>
          </p:nvPr>
        </p:nvSpPr>
        <p:spPr/>
        <p:txBody>
          <a:bodyPr/>
          <a:lstStyle/>
          <a:p>
            <a:r>
              <a:rPr lang="en-US" dirty="0"/>
              <a:t>Summary</a:t>
            </a:r>
          </a:p>
        </p:txBody>
      </p:sp>
      <p:sp>
        <p:nvSpPr>
          <p:cNvPr id="2" name="Footer Placeholder 2">
            <a:extLst>
              <a:ext uri="{FF2B5EF4-FFF2-40B4-BE49-F238E27FC236}">
                <a16:creationId xmlns:a16="http://schemas.microsoft.com/office/drawing/2014/main" id="{4FF9E302-602B-84C5-C377-2D1EEFD9711D}"/>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Tree>
    <p:extLst>
      <p:ext uri="{BB962C8B-B14F-4D97-AF65-F5344CB8AC3E}">
        <p14:creationId xmlns:p14="http://schemas.microsoft.com/office/powerpoint/2010/main" val="209259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4663-A0EE-D2AD-047A-E374EC61D82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BD7CC40-DFDB-F5B0-BAE6-2F5EF4A487B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18</a:t>
            </a:fld>
            <a:endParaRPr lang="en-US" dirty="0"/>
          </a:p>
        </p:txBody>
      </p:sp>
      <p:sp>
        <p:nvSpPr>
          <p:cNvPr id="13" name="Content Placeholder 12">
            <a:extLst>
              <a:ext uri="{FF2B5EF4-FFF2-40B4-BE49-F238E27FC236}">
                <a16:creationId xmlns:a16="http://schemas.microsoft.com/office/drawing/2014/main" id="{0E292B03-3015-E21C-959B-4694703193D2}"/>
              </a:ext>
            </a:extLst>
          </p:cNvPr>
          <p:cNvSpPr>
            <a:spLocks noGrp="1"/>
          </p:cNvSpPr>
          <p:nvPr>
            <p:ph sz="quarter" idx="13"/>
          </p:nvPr>
        </p:nvSpPr>
        <p:spPr/>
        <p:txBody>
          <a:bodyPr/>
          <a:lstStyle/>
          <a:p>
            <a:r>
              <a:rPr lang="en-US" sz="2400" b="1" dirty="0">
                <a:latin typeface="Aptos" panose="020B0004020202020204" pitchFamily="34" charset="0"/>
              </a:rPr>
              <a:t>Further ADAPT Case Studies</a:t>
            </a:r>
            <a:r>
              <a:rPr lang="en-US" sz="2400" dirty="0">
                <a:latin typeface="Aptos" panose="020B0004020202020204" pitchFamily="34" charset="0"/>
              </a:rPr>
              <a:t>: Test efficacy of optimization methods across  varied spatiotemporal scales, climate events/hazards, and specific adaptation options.</a:t>
            </a:r>
          </a:p>
          <a:p>
            <a:endParaRPr lang="en-US" sz="2400" dirty="0">
              <a:latin typeface="Aptos" panose="020B0004020202020204" pitchFamily="34" charset="0"/>
            </a:endParaRPr>
          </a:p>
          <a:p>
            <a:r>
              <a:rPr lang="en-US" sz="2400" b="1" dirty="0">
                <a:latin typeface="Aptos" panose="020B0004020202020204" pitchFamily="34" charset="0"/>
              </a:rPr>
              <a:t>Enhance Optimization Algorithms</a:t>
            </a:r>
            <a:r>
              <a:rPr lang="en-US" sz="2400" dirty="0">
                <a:latin typeface="Aptos" panose="020B0004020202020204" pitchFamily="34" charset="0"/>
              </a:rPr>
              <a:t>: Test and compare Multi-Objective Optimization approaches with different optimization algorithms, greater design variables, and machine-learning based approaches (if adaptation dataset provides the opportunity).</a:t>
            </a:r>
          </a:p>
          <a:p>
            <a:endParaRPr lang="en-US" dirty="0"/>
          </a:p>
        </p:txBody>
      </p:sp>
      <p:sp>
        <p:nvSpPr>
          <p:cNvPr id="12" name="Title 11">
            <a:extLst>
              <a:ext uri="{FF2B5EF4-FFF2-40B4-BE49-F238E27FC236}">
                <a16:creationId xmlns:a16="http://schemas.microsoft.com/office/drawing/2014/main" id="{A99E6ED8-39A1-2F1E-4A27-EBA40CC35F93}"/>
              </a:ext>
            </a:extLst>
          </p:cNvPr>
          <p:cNvSpPr>
            <a:spLocks noGrp="1"/>
          </p:cNvSpPr>
          <p:nvPr>
            <p:ph type="title"/>
          </p:nvPr>
        </p:nvSpPr>
        <p:spPr/>
        <p:txBody>
          <a:bodyPr/>
          <a:lstStyle/>
          <a:p>
            <a:r>
              <a:rPr lang="en-US" dirty="0"/>
              <a:t>Next Steps</a:t>
            </a:r>
          </a:p>
        </p:txBody>
      </p:sp>
      <p:sp>
        <p:nvSpPr>
          <p:cNvPr id="2" name="Footer Placeholder 2">
            <a:extLst>
              <a:ext uri="{FF2B5EF4-FFF2-40B4-BE49-F238E27FC236}">
                <a16:creationId xmlns:a16="http://schemas.microsoft.com/office/drawing/2014/main" id="{398A0A03-4F4E-E84F-D521-A93793EAB5DD}"/>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Tree>
    <p:extLst>
      <p:ext uri="{BB962C8B-B14F-4D97-AF65-F5344CB8AC3E}">
        <p14:creationId xmlns:p14="http://schemas.microsoft.com/office/powerpoint/2010/main" val="3417594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55F3FB-85C6-4CE7-A80F-0027AF0E0EF3}"/>
              </a:ext>
            </a:extLst>
          </p:cNvPr>
          <p:cNvSpPr>
            <a:spLocks noGrp="1"/>
          </p:cNvSpPr>
          <p:nvPr>
            <p:ph type="ftr" sz="quarter" idx="3"/>
          </p:nvPr>
        </p:nvSpPr>
        <p:spPr>
          <a:xfrm>
            <a:off x="1687368" y="6400800"/>
            <a:ext cx="8817264" cy="182880"/>
          </a:xfrm>
        </p:spPr>
        <p:txBody>
          <a:bodyPr/>
          <a:lstStyle/>
          <a:p>
            <a:r>
              <a:rPr lang="en-US" dirty="0"/>
              <a:t>© 2024 THE MITRE CORPORATION. ALL RIGHTS RESERVED. </a:t>
            </a:r>
            <a:r>
              <a:rPr lang="en-US" sz="800" dirty="0"/>
              <a:t>APPROVED FOR PUBLIC RELEASE: PR_24-3818</a:t>
            </a:r>
          </a:p>
        </p:txBody>
      </p:sp>
      <p:sp>
        <p:nvSpPr>
          <p:cNvPr id="9" name="Text Placeholder 8">
            <a:extLst>
              <a:ext uri="{FF2B5EF4-FFF2-40B4-BE49-F238E27FC236}">
                <a16:creationId xmlns:a16="http://schemas.microsoft.com/office/drawing/2014/main" id="{EC4D90CD-2A9A-4E71-B485-74A63DD678D9}"/>
              </a:ext>
            </a:extLst>
          </p:cNvPr>
          <p:cNvSpPr>
            <a:spLocks noGrp="1"/>
          </p:cNvSpPr>
          <p:nvPr>
            <p:ph type="body" sz="quarter" idx="15"/>
          </p:nvPr>
        </p:nvSpPr>
        <p:spPr/>
        <p:txBody>
          <a:bodyPr/>
          <a:lstStyle/>
          <a:p>
            <a:r>
              <a:rPr lang="en-US" dirty="0">
                <a:hlinkClick r:id="rId2"/>
              </a:rPr>
              <a:t>https://www.linkedin.com/in/dhanujg</a:t>
            </a:r>
            <a:endParaRPr lang="en-US" dirty="0"/>
          </a:p>
        </p:txBody>
      </p:sp>
      <p:sp>
        <p:nvSpPr>
          <p:cNvPr id="10" name="Text Placeholder 9">
            <a:extLst>
              <a:ext uri="{FF2B5EF4-FFF2-40B4-BE49-F238E27FC236}">
                <a16:creationId xmlns:a16="http://schemas.microsoft.com/office/drawing/2014/main" id="{EF9083E5-5662-4A16-8104-4387B80FE25B}"/>
              </a:ext>
            </a:extLst>
          </p:cNvPr>
          <p:cNvSpPr>
            <a:spLocks noGrp="1"/>
          </p:cNvSpPr>
          <p:nvPr>
            <p:ph type="body" sz="quarter" idx="16"/>
          </p:nvPr>
        </p:nvSpPr>
        <p:spPr/>
        <p:txBody>
          <a:bodyPr/>
          <a:lstStyle/>
          <a:p>
            <a:endParaRPr lang="en-US" dirty="0"/>
          </a:p>
        </p:txBody>
      </p:sp>
      <p:sp>
        <p:nvSpPr>
          <p:cNvPr id="8" name="Text Placeholder 7">
            <a:extLst>
              <a:ext uri="{FF2B5EF4-FFF2-40B4-BE49-F238E27FC236}">
                <a16:creationId xmlns:a16="http://schemas.microsoft.com/office/drawing/2014/main" id="{EC806009-7018-40CB-90B1-CFC223ECD248}"/>
              </a:ext>
            </a:extLst>
          </p:cNvPr>
          <p:cNvSpPr>
            <a:spLocks noGrp="1"/>
          </p:cNvSpPr>
          <p:nvPr>
            <p:ph type="body" sz="quarter" idx="14"/>
          </p:nvPr>
        </p:nvSpPr>
        <p:spPr>
          <a:xfrm>
            <a:off x="1717848" y="3611880"/>
            <a:ext cx="10789920" cy="548640"/>
          </a:xfrm>
        </p:spPr>
        <p:txBody>
          <a:bodyPr/>
          <a:lstStyle/>
          <a:p>
            <a:r>
              <a:rPr lang="en-US" dirty="0">
                <a:hlinkClick r:id="rId3"/>
              </a:rPr>
              <a:t>dgandikota@mitre.org</a:t>
            </a:r>
            <a:r>
              <a:rPr lang="en-US" dirty="0"/>
              <a:t>, </a:t>
            </a:r>
            <a:r>
              <a:rPr lang="en-US" dirty="0">
                <a:solidFill>
                  <a:srgbClr val="9900F8"/>
                </a:solidFill>
                <a:effectLst/>
                <a:latin typeface="Helvetica Neue" panose="02000503000000020004" pitchFamily="2" charset="0"/>
                <a:hlinkClick r:id="rId4"/>
              </a:rPr>
              <a:t>mszulczewski@mitre.org</a:t>
            </a:r>
            <a:r>
              <a:rPr lang="en-US" dirty="0">
                <a:solidFill>
                  <a:srgbClr val="9900F8"/>
                </a:solidFill>
                <a:effectLst/>
                <a:latin typeface="Helvetica Neue" panose="02000503000000020004" pitchFamily="2" charset="0"/>
              </a:rPr>
              <a:t>,</a:t>
            </a:r>
            <a:r>
              <a:rPr lang="en-US" dirty="0">
                <a:solidFill>
                  <a:srgbClr val="9900F8"/>
                </a:solidFill>
                <a:latin typeface="Helvetica Neue" panose="02000503000000020004" pitchFamily="2" charset="0"/>
              </a:rPr>
              <a:t> </a:t>
            </a:r>
            <a:r>
              <a:rPr lang="en-US" dirty="0">
                <a:solidFill>
                  <a:srgbClr val="9900F8"/>
                </a:solidFill>
                <a:effectLst/>
                <a:latin typeface="Helvetica Neue" panose="02000503000000020004" pitchFamily="2" charset="0"/>
                <a:hlinkClick r:id="rId5"/>
              </a:rPr>
              <a:t>jasrichkus@mitre.org</a:t>
            </a:r>
            <a:endParaRPr lang="en-US" dirty="0">
              <a:solidFill>
                <a:srgbClr val="9900F8"/>
              </a:solidFill>
              <a:effectLst/>
              <a:latin typeface="Helvetica Neue" panose="02000503000000020004" pitchFamily="2" charset="0"/>
            </a:endParaRPr>
          </a:p>
        </p:txBody>
      </p:sp>
      <p:sp>
        <p:nvSpPr>
          <p:cNvPr id="11" name="Text Placeholder 10">
            <a:extLst>
              <a:ext uri="{FF2B5EF4-FFF2-40B4-BE49-F238E27FC236}">
                <a16:creationId xmlns:a16="http://schemas.microsoft.com/office/drawing/2014/main" id="{1FD74412-E3B9-4367-8218-2CD14AC23BDD}"/>
              </a:ext>
            </a:extLst>
          </p:cNvPr>
          <p:cNvSpPr>
            <a:spLocks noGrp="1"/>
          </p:cNvSpPr>
          <p:nvPr>
            <p:ph type="body" sz="quarter" idx="18"/>
          </p:nvPr>
        </p:nvSpPr>
        <p:spPr>
          <a:xfrm>
            <a:off x="289560" y="3639312"/>
            <a:ext cx="1417320" cy="548640"/>
          </a:xfrm>
        </p:spPr>
        <p:txBody>
          <a:bodyPr/>
          <a:lstStyle/>
          <a:p>
            <a:r>
              <a:rPr lang="en-US" dirty="0"/>
              <a:t>ADAPT:</a:t>
            </a:r>
          </a:p>
        </p:txBody>
      </p:sp>
      <p:sp>
        <p:nvSpPr>
          <p:cNvPr id="2" name="Title 1">
            <a:extLst>
              <a:ext uri="{FF2B5EF4-FFF2-40B4-BE49-F238E27FC236}">
                <a16:creationId xmlns:a16="http://schemas.microsoft.com/office/drawing/2014/main" id="{0238DE99-DDA8-4D72-B5A4-528DC2CAAF16}"/>
              </a:ext>
            </a:extLst>
          </p:cNvPr>
          <p:cNvSpPr>
            <a:spLocks noGrp="1"/>
          </p:cNvSpPr>
          <p:nvPr>
            <p:ph type="title" idx="4294967295"/>
          </p:nvPr>
        </p:nvSpPr>
        <p:spPr>
          <a:xfrm>
            <a:off x="426720" y="457200"/>
            <a:ext cx="11338560" cy="548640"/>
          </a:xfrm>
        </p:spPr>
        <p:txBody>
          <a:bodyPr vert="horz" lIns="91440" tIns="45720" rIns="91440" bIns="45720" rtlCol="0" anchor="b">
            <a:noAutofit/>
          </a:bodyPr>
          <a:lstStyle/>
          <a:p>
            <a:r>
              <a:rPr lang="en-US" dirty="0">
                <a:solidFill>
                  <a:srgbClr val="ECECEC"/>
                </a:solidFill>
              </a:rPr>
              <a:t>Contact us for any further questions or Partnerships</a:t>
            </a:r>
          </a:p>
        </p:txBody>
      </p:sp>
      <p:sp>
        <p:nvSpPr>
          <p:cNvPr id="5" name="TextBox 4">
            <a:extLst>
              <a:ext uri="{FF2B5EF4-FFF2-40B4-BE49-F238E27FC236}">
                <a16:creationId xmlns:a16="http://schemas.microsoft.com/office/drawing/2014/main" id="{BA71AFDD-1838-5C7D-755D-80840E41FC0E}"/>
              </a:ext>
            </a:extLst>
          </p:cNvPr>
          <p:cNvSpPr txBox="1"/>
          <p:nvPr/>
        </p:nvSpPr>
        <p:spPr>
          <a:xfrm>
            <a:off x="685800" y="1786384"/>
            <a:ext cx="10515600" cy="1200329"/>
          </a:xfrm>
          <a:prstGeom prst="rect">
            <a:avLst/>
          </a:prstGeom>
          <a:noFill/>
        </p:spPr>
        <p:txBody>
          <a:bodyPr wrap="square" rtlCol="0">
            <a:spAutoFit/>
          </a:bodyPr>
          <a:lstStyle/>
          <a:p>
            <a:r>
              <a:rPr lang="en-US" sz="2000" b="1" i="1" dirty="0"/>
              <a:t>We would love to test ADAPT within your climate adaptation research, needs, or use cases!</a:t>
            </a:r>
          </a:p>
          <a:p>
            <a:endParaRPr lang="en-US" sz="3200" b="1" i="1" dirty="0"/>
          </a:p>
        </p:txBody>
      </p:sp>
      <p:sp>
        <p:nvSpPr>
          <p:cNvPr id="6" name="Rectangle 5">
            <a:extLst>
              <a:ext uri="{FF2B5EF4-FFF2-40B4-BE49-F238E27FC236}">
                <a16:creationId xmlns:a16="http://schemas.microsoft.com/office/drawing/2014/main" id="{1F594846-A998-5D94-5505-701D44691D55}"/>
              </a:ext>
            </a:extLst>
          </p:cNvPr>
          <p:cNvSpPr/>
          <p:nvPr/>
        </p:nvSpPr>
        <p:spPr>
          <a:xfrm>
            <a:off x="228600" y="4142232"/>
            <a:ext cx="8382000" cy="69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653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FEA487-B5F3-401F-A469-6A991450AC1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a:t>
            </a:fld>
            <a:endParaRPr lang="en-US" dirty="0"/>
          </a:p>
        </p:txBody>
      </p:sp>
      <p:sp>
        <p:nvSpPr>
          <p:cNvPr id="13" name="Title 12">
            <a:extLst>
              <a:ext uri="{FF2B5EF4-FFF2-40B4-BE49-F238E27FC236}">
                <a16:creationId xmlns:a16="http://schemas.microsoft.com/office/drawing/2014/main" id="{0C4A7CFC-F00B-4BEB-9CBB-AC7158335FD9}"/>
              </a:ext>
            </a:extLst>
          </p:cNvPr>
          <p:cNvSpPr>
            <a:spLocks noGrp="1"/>
          </p:cNvSpPr>
          <p:nvPr>
            <p:ph type="title"/>
          </p:nvPr>
        </p:nvSpPr>
        <p:spPr>
          <a:xfrm>
            <a:off x="457200" y="2706115"/>
            <a:ext cx="10515600" cy="840230"/>
          </a:xfrm>
        </p:spPr>
        <p:txBody>
          <a:bodyPr/>
          <a:lstStyle/>
          <a:p>
            <a:r>
              <a:rPr lang="en-US" dirty="0"/>
              <a:t>Background and Research Problem</a:t>
            </a:r>
          </a:p>
        </p:txBody>
      </p:sp>
      <p:sp>
        <p:nvSpPr>
          <p:cNvPr id="4" name="Footer Placeholder 2">
            <a:extLst>
              <a:ext uri="{FF2B5EF4-FFF2-40B4-BE49-F238E27FC236}">
                <a16:creationId xmlns:a16="http://schemas.microsoft.com/office/drawing/2014/main" id="{13D04EBE-6B40-862A-6097-EA09A0B55EAC}"/>
              </a:ext>
            </a:extLst>
          </p:cNvPr>
          <p:cNvSpPr txBox="1">
            <a:spLocks/>
          </p:cNvSpPr>
          <p:nvPr/>
        </p:nvSpPr>
        <p:spPr>
          <a:xfrm>
            <a:off x="1828800" y="64008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19" name="Picture 18">
            <a:extLst>
              <a:ext uri="{FF2B5EF4-FFF2-40B4-BE49-F238E27FC236}">
                <a16:creationId xmlns:a16="http://schemas.microsoft.com/office/drawing/2014/main" id="{E66A286D-4BE1-CCA1-AD15-E3A06FFBA3F4}"/>
              </a:ext>
            </a:extLst>
          </p:cNvPr>
          <p:cNvPicPr>
            <a:picLocks noChangeAspect="1"/>
          </p:cNvPicPr>
          <p:nvPr/>
        </p:nvPicPr>
        <p:blipFill>
          <a:blip r:embed="rId2"/>
          <a:stretch>
            <a:fillRect/>
          </a:stretch>
        </p:blipFill>
        <p:spPr>
          <a:xfrm>
            <a:off x="8763000" y="1662196"/>
            <a:ext cx="3187700" cy="2928068"/>
          </a:xfrm>
          <a:prstGeom prst="rect">
            <a:avLst/>
          </a:prstGeom>
        </p:spPr>
      </p:pic>
    </p:spTree>
    <p:extLst>
      <p:ext uri="{BB962C8B-B14F-4D97-AF65-F5344CB8AC3E}">
        <p14:creationId xmlns:p14="http://schemas.microsoft.com/office/powerpoint/2010/main" val="1467731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10C88-AF70-89D6-0D25-6BD0F1C17C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389DFB-651C-2523-746C-5D4879C2908F}"/>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20</a:t>
            </a:fld>
            <a:endParaRPr lang="en-US" dirty="0"/>
          </a:p>
        </p:txBody>
      </p:sp>
      <p:sp>
        <p:nvSpPr>
          <p:cNvPr id="13" name="Title 12">
            <a:extLst>
              <a:ext uri="{FF2B5EF4-FFF2-40B4-BE49-F238E27FC236}">
                <a16:creationId xmlns:a16="http://schemas.microsoft.com/office/drawing/2014/main" id="{EABE290B-BE6C-4C2F-E9F2-4384108FC0CB}"/>
              </a:ext>
            </a:extLst>
          </p:cNvPr>
          <p:cNvSpPr>
            <a:spLocks noGrp="1"/>
          </p:cNvSpPr>
          <p:nvPr>
            <p:ph type="title"/>
          </p:nvPr>
        </p:nvSpPr>
        <p:spPr>
          <a:xfrm>
            <a:off x="426720" y="2926080"/>
            <a:ext cx="10515600" cy="1264920"/>
          </a:xfrm>
        </p:spPr>
        <p:txBody>
          <a:bodyPr/>
          <a:lstStyle/>
          <a:p>
            <a:pPr marL="0" marR="0" lvl="0" indent="0" algn="ctr" defTabSz="3135999" rtl="0" eaLnBrk="1" fontAlgn="auto" latinLnBrk="0" hangingPunct="1">
              <a:lnSpc>
                <a:spcPct val="100000"/>
              </a:lnSpc>
              <a:spcBef>
                <a:spcPts val="0"/>
              </a:spcBef>
              <a:spcAft>
                <a:spcPts val="0"/>
              </a:spcAft>
              <a:buClrTx/>
              <a:buSzTx/>
              <a:buFontTx/>
              <a:buNone/>
              <a:tabLst/>
              <a:defRPr/>
            </a:pPr>
            <a:r>
              <a:rPr lang="en-US" sz="3600" b="1" dirty="0">
                <a:effectLst/>
                <a:latin typeface="Aptos" panose="020B0004020202020204" pitchFamily="34" charset="0"/>
                <a:ea typeface="Aptos" panose="020B0004020202020204" pitchFamily="34" charset="0"/>
                <a:cs typeface="Times New Roman" panose="02020603050405020304" pitchFamily="18" charset="0"/>
              </a:rPr>
              <a:t>End</a:t>
            </a:r>
            <a:endParaRPr kumimoji="0" lang="en-US" sz="36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endParaRPr>
          </a:p>
        </p:txBody>
      </p:sp>
      <p:sp>
        <p:nvSpPr>
          <p:cNvPr id="4" name="Footer Placeholder 2">
            <a:extLst>
              <a:ext uri="{FF2B5EF4-FFF2-40B4-BE49-F238E27FC236}">
                <a16:creationId xmlns:a16="http://schemas.microsoft.com/office/drawing/2014/main" id="{F2BF59C4-F451-9053-C6B5-A1DA8B7E9561}"/>
              </a:ext>
            </a:extLst>
          </p:cNvPr>
          <p:cNvSpPr txBox="1">
            <a:spLocks/>
          </p:cNvSpPr>
          <p:nvPr/>
        </p:nvSpPr>
        <p:spPr>
          <a:xfrm>
            <a:off x="1828800" y="64008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Tree>
    <p:extLst>
      <p:ext uri="{BB962C8B-B14F-4D97-AF65-F5344CB8AC3E}">
        <p14:creationId xmlns:p14="http://schemas.microsoft.com/office/powerpoint/2010/main" val="740780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6278A-FB64-3F96-52E1-4F200864460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731288-575A-BDBB-F39A-89C728619CAF}"/>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21</a:t>
            </a:fld>
            <a:endParaRPr lang="en-US" dirty="0"/>
          </a:p>
        </p:txBody>
      </p:sp>
      <p:sp>
        <p:nvSpPr>
          <p:cNvPr id="13" name="Content Placeholder 12">
            <a:extLst>
              <a:ext uri="{FF2B5EF4-FFF2-40B4-BE49-F238E27FC236}">
                <a16:creationId xmlns:a16="http://schemas.microsoft.com/office/drawing/2014/main" id="{84280A30-4B4A-B1C6-FCA7-835FD8A97E77}"/>
              </a:ext>
            </a:extLst>
          </p:cNvPr>
          <p:cNvSpPr>
            <a:spLocks noGrp="1"/>
          </p:cNvSpPr>
          <p:nvPr>
            <p:ph sz="quarter" idx="13"/>
          </p:nvPr>
        </p:nvSpPr>
        <p:spPr/>
        <p:txBody>
          <a:bodyPr/>
          <a:lstStyle/>
          <a:p>
            <a:r>
              <a:rPr lang="en-US" dirty="0">
                <a:effectLst/>
              </a:rPr>
              <a:t>OECD, 2024. Infrastructure for a Climate-Resilient Future. OECD Publishing, Paris. </a:t>
            </a:r>
            <a:r>
              <a:rPr lang="en-US" dirty="0">
                <a:effectLst/>
                <a:hlinkClick r:id="rId2"/>
              </a:rPr>
              <a:t>https://doi.org/10.1787/a74a45b0-en</a:t>
            </a:r>
            <a:endParaRPr lang="en-US" dirty="0">
              <a:effectLst/>
            </a:endParaRPr>
          </a:p>
          <a:p>
            <a:r>
              <a:rPr lang="en-US" dirty="0">
                <a:effectLst/>
              </a:rPr>
              <a:t>Calvin et al., 2023. IPCC, 2023: Climate Change 2023: Synthesis Report. Contribution of Working Groups I, II and III to the Sixth Assessment Report of the Intergovernmental Panel on Climate Change [Core Writing Team, H. Lee and J. Romero (eds.)]. IPCC, Geneva, Switzerland. Intergovernmental Panel on Climate Change (IPCC). </a:t>
            </a:r>
            <a:r>
              <a:rPr lang="en-US" dirty="0">
                <a:effectLst/>
                <a:hlinkClick r:id="rId3"/>
              </a:rPr>
              <a:t>https://doi.org/10.59327/IPCC/AR6-9789291691647</a:t>
            </a:r>
            <a:endParaRPr lang="en-US" dirty="0">
              <a:effectLst/>
            </a:endParaRPr>
          </a:p>
          <a:p>
            <a:r>
              <a:rPr lang="en-US" dirty="0">
                <a:effectLst/>
              </a:rPr>
              <a:t>Liu, K., Wang, Q., Wang, M., Koks, E.E., 2023. Global transportation infrastructure exposure to the change of precipitation in a warmer world. Nat Commun 14, 2541. </a:t>
            </a:r>
            <a:r>
              <a:rPr lang="en-US" dirty="0">
                <a:effectLst/>
                <a:hlinkClick r:id="rId4"/>
              </a:rPr>
              <a:t>https://doi.org/10.1038/s41467-023-38203-3</a:t>
            </a:r>
            <a:endParaRPr lang="en-US" dirty="0">
              <a:effectLst/>
            </a:endParaRPr>
          </a:p>
          <a:p>
            <a:endParaRPr lang="en-US" dirty="0"/>
          </a:p>
        </p:txBody>
      </p:sp>
      <p:sp>
        <p:nvSpPr>
          <p:cNvPr id="12" name="Title 11">
            <a:extLst>
              <a:ext uri="{FF2B5EF4-FFF2-40B4-BE49-F238E27FC236}">
                <a16:creationId xmlns:a16="http://schemas.microsoft.com/office/drawing/2014/main" id="{6BBF1A8C-C0BA-69E0-1143-168392C2C8F2}"/>
              </a:ext>
            </a:extLst>
          </p:cNvPr>
          <p:cNvSpPr>
            <a:spLocks noGrp="1"/>
          </p:cNvSpPr>
          <p:nvPr>
            <p:ph type="title"/>
          </p:nvPr>
        </p:nvSpPr>
        <p:spPr/>
        <p:txBody>
          <a:bodyPr/>
          <a:lstStyle/>
          <a:p>
            <a:r>
              <a:rPr lang="en-US" dirty="0"/>
              <a:t>Figure References</a:t>
            </a:r>
          </a:p>
        </p:txBody>
      </p:sp>
      <p:sp>
        <p:nvSpPr>
          <p:cNvPr id="2" name="Footer Placeholder 2">
            <a:extLst>
              <a:ext uri="{FF2B5EF4-FFF2-40B4-BE49-F238E27FC236}">
                <a16:creationId xmlns:a16="http://schemas.microsoft.com/office/drawing/2014/main" id="{7BF6A8D7-1EE0-6FE1-8736-43F3D5EC62D4}"/>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spTree>
    <p:extLst>
      <p:ext uri="{BB962C8B-B14F-4D97-AF65-F5344CB8AC3E}">
        <p14:creationId xmlns:p14="http://schemas.microsoft.com/office/powerpoint/2010/main" val="252590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6BD45B-73D7-43CA-8E1E-67EB7D31E3D9}"/>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3</a:t>
            </a:fld>
            <a:endParaRPr lang="en-US" dirty="0"/>
          </a:p>
        </p:txBody>
      </p:sp>
      <p:sp>
        <p:nvSpPr>
          <p:cNvPr id="12" name="Title 11">
            <a:extLst>
              <a:ext uri="{FF2B5EF4-FFF2-40B4-BE49-F238E27FC236}">
                <a16:creationId xmlns:a16="http://schemas.microsoft.com/office/drawing/2014/main" id="{D95CADBC-D601-4BD5-8E0D-8B10C622B1BF}"/>
              </a:ext>
            </a:extLst>
          </p:cNvPr>
          <p:cNvSpPr>
            <a:spLocks noGrp="1"/>
          </p:cNvSpPr>
          <p:nvPr>
            <p:ph type="title"/>
          </p:nvPr>
        </p:nvSpPr>
        <p:spPr/>
        <p:txBody>
          <a:bodyPr/>
          <a:lstStyle/>
          <a:p>
            <a:r>
              <a:rPr lang="en-US" dirty="0"/>
              <a:t>Complexity of Global Climate Models</a:t>
            </a:r>
          </a:p>
        </p:txBody>
      </p:sp>
      <p:sp>
        <p:nvSpPr>
          <p:cNvPr id="2" name="Footer Placeholder 2">
            <a:extLst>
              <a:ext uri="{FF2B5EF4-FFF2-40B4-BE49-F238E27FC236}">
                <a16:creationId xmlns:a16="http://schemas.microsoft.com/office/drawing/2014/main" id="{2EA0D3CD-C624-F9E7-AFB4-E3DAA1FD03B8}"/>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THE MITRE CORPORATION. ALL RIGHTS RESERVED. APPROVED FOR PUBLIC RELEASE: PR_24-3818</a:t>
            </a:r>
          </a:p>
        </p:txBody>
      </p:sp>
      <p:pic>
        <p:nvPicPr>
          <p:cNvPr id="3" name="Picture 2">
            <a:extLst>
              <a:ext uri="{FF2B5EF4-FFF2-40B4-BE49-F238E27FC236}">
                <a16:creationId xmlns:a16="http://schemas.microsoft.com/office/drawing/2014/main" id="{BBCEDDBE-F63C-2B2D-1E88-AC561ED1A440}"/>
              </a:ext>
            </a:extLst>
          </p:cNvPr>
          <p:cNvPicPr>
            <a:picLocks noChangeAspect="1"/>
          </p:cNvPicPr>
          <p:nvPr/>
        </p:nvPicPr>
        <p:blipFill>
          <a:blip r:embed="rId3"/>
          <a:stretch>
            <a:fillRect/>
          </a:stretch>
        </p:blipFill>
        <p:spPr>
          <a:xfrm>
            <a:off x="382749" y="1228909"/>
            <a:ext cx="5027451" cy="3199850"/>
          </a:xfrm>
          <a:prstGeom prst="rect">
            <a:avLst/>
          </a:prstGeom>
        </p:spPr>
      </p:pic>
      <p:sp>
        <p:nvSpPr>
          <p:cNvPr id="6" name="Text Box 6">
            <a:extLst>
              <a:ext uri="{FF2B5EF4-FFF2-40B4-BE49-F238E27FC236}">
                <a16:creationId xmlns:a16="http://schemas.microsoft.com/office/drawing/2014/main" id="{15767FEB-A691-48E0-87A3-876374ECC6DA}"/>
              </a:ext>
            </a:extLst>
          </p:cNvPr>
          <p:cNvSpPr txBox="1">
            <a:spLocks noChangeArrowheads="1"/>
          </p:cNvSpPr>
          <p:nvPr/>
        </p:nvSpPr>
        <p:spPr bwMode="auto">
          <a:xfrm>
            <a:off x="152400" y="4459756"/>
            <a:ext cx="5257800" cy="884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28600" tIns="228600" rIns="228600" bIns="45720">
            <a:spAutoFit/>
          </a:bodyPr>
          <a:lstStyle>
            <a:defPPr>
              <a:defRPr lang="en-US" kern="1200"/>
            </a:defPPr>
            <a:lvl1pPr algn="just" defTabSz="4703763" eaLnBrk="0" hangingPunct="0">
              <a:defRPr sz="2200" b="0">
                <a:latin typeface="Arial" panose="020B0604020202020204" pitchFamily="34" charset="0"/>
                <a:ea typeface="Open Sans" panose="020B0606030504020204" pitchFamily="34" charset="0"/>
                <a:cs typeface="Arial" panose="020B0604020202020204" pitchFamily="34" charset="0"/>
              </a:defRPr>
            </a:lvl1pPr>
            <a:lvl2pPr marL="742950" indent="-285750" defTabSz="4703763" eaLnBrk="0" hangingPunct="0">
              <a:defRPr sz="9300">
                <a:latin typeface="Arial"/>
              </a:defRPr>
            </a:lvl2pPr>
            <a:lvl3pPr marL="1143000" indent="-228600" defTabSz="4703763" eaLnBrk="0" hangingPunct="0">
              <a:defRPr sz="9300">
                <a:latin typeface="Arial"/>
              </a:defRPr>
            </a:lvl3pPr>
            <a:lvl4pPr marL="1600200" indent="-228600" defTabSz="4703763" eaLnBrk="0" hangingPunct="0">
              <a:defRPr sz="9300">
                <a:latin typeface="Arial"/>
              </a:defRPr>
            </a:lvl4pPr>
            <a:lvl5pPr marL="2057400" indent="-228600" defTabSz="4703763" eaLnBrk="0" hangingPunct="0">
              <a:defRPr sz="9300">
                <a:latin typeface="Arial"/>
              </a:defRPr>
            </a:lvl5pPr>
            <a:lvl6pPr marL="2514600" indent="-228600" defTabSz="4703763" eaLnBrk="0" fontAlgn="base" hangingPunct="0">
              <a:spcBef>
                <a:spcPct val="0"/>
              </a:spcBef>
              <a:spcAft>
                <a:spcPct val="0"/>
              </a:spcAft>
              <a:defRPr sz="9300">
                <a:latin typeface="Arial"/>
              </a:defRPr>
            </a:lvl6pPr>
            <a:lvl7pPr marL="2971800" indent="-228600" defTabSz="4703763" eaLnBrk="0" fontAlgn="base" hangingPunct="0">
              <a:spcBef>
                <a:spcPct val="0"/>
              </a:spcBef>
              <a:spcAft>
                <a:spcPct val="0"/>
              </a:spcAft>
              <a:defRPr sz="9300">
                <a:latin typeface="Arial"/>
              </a:defRPr>
            </a:lvl7pPr>
            <a:lvl8pPr marL="3429000" indent="-228600" defTabSz="4703763" eaLnBrk="0" fontAlgn="base" hangingPunct="0">
              <a:spcBef>
                <a:spcPct val="0"/>
              </a:spcBef>
              <a:spcAft>
                <a:spcPct val="0"/>
              </a:spcAft>
              <a:defRPr sz="9300">
                <a:latin typeface="Arial"/>
              </a:defRPr>
            </a:lvl8pPr>
            <a:lvl9pPr marL="3886200" indent="-228600" defTabSz="4703763" eaLnBrk="0" fontAlgn="base" hangingPunct="0">
              <a:spcBef>
                <a:spcPct val="0"/>
              </a:spcBef>
              <a:spcAft>
                <a:spcPct val="0"/>
              </a:spcAft>
              <a:defRPr sz="9300">
                <a:latin typeface="Arial"/>
              </a:defRPr>
            </a:lvl9pPr>
          </a:lstStyle>
          <a:p>
            <a:pPr algn="ctr"/>
            <a:r>
              <a:rPr lang="en-US" sz="1050" i="1" dirty="0"/>
              <a:t>“Variability in Projected North American Mean and Extreme Temperature and Precipitation Trends for the 21st Century: Model-To-Model Differences Versus Internal Variability”, 2023</a:t>
            </a:r>
          </a:p>
          <a:p>
            <a:pPr algn="ctr"/>
            <a:endParaRPr lang="en-US" sz="800" i="1" dirty="0"/>
          </a:p>
        </p:txBody>
      </p:sp>
      <p:pic>
        <p:nvPicPr>
          <p:cNvPr id="7" name="Picture 6">
            <a:extLst>
              <a:ext uri="{FF2B5EF4-FFF2-40B4-BE49-F238E27FC236}">
                <a16:creationId xmlns:a16="http://schemas.microsoft.com/office/drawing/2014/main" id="{F2C87251-A0EF-BB71-45AE-FD3672FFE5D4}"/>
              </a:ext>
            </a:extLst>
          </p:cNvPr>
          <p:cNvPicPr>
            <a:picLocks noChangeAspect="1"/>
          </p:cNvPicPr>
          <p:nvPr/>
        </p:nvPicPr>
        <p:blipFill>
          <a:blip r:embed="rId4"/>
          <a:srcRect t="13390"/>
          <a:stretch/>
        </p:blipFill>
        <p:spPr>
          <a:xfrm>
            <a:off x="6096000" y="1264197"/>
            <a:ext cx="5867400" cy="2909891"/>
          </a:xfrm>
          <a:prstGeom prst="rect">
            <a:avLst/>
          </a:prstGeom>
          <a:ln w="38100">
            <a:solidFill>
              <a:schemeClr val="accent1"/>
            </a:solidFill>
          </a:ln>
        </p:spPr>
      </p:pic>
      <p:sp>
        <p:nvSpPr>
          <p:cNvPr id="8" name="TextBox 7">
            <a:extLst>
              <a:ext uri="{FF2B5EF4-FFF2-40B4-BE49-F238E27FC236}">
                <a16:creationId xmlns:a16="http://schemas.microsoft.com/office/drawing/2014/main" id="{C8A5064C-B04C-74BC-0A5F-385B147A7F7F}"/>
              </a:ext>
            </a:extLst>
          </p:cNvPr>
          <p:cNvSpPr txBox="1"/>
          <p:nvPr/>
        </p:nvSpPr>
        <p:spPr>
          <a:xfrm>
            <a:off x="7239000" y="4428759"/>
            <a:ext cx="4492303" cy="861774"/>
          </a:xfrm>
          <a:prstGeom prst="rect">
            <a:avLst/>
          </a:prstGeom>
          <a:noFill/>
        </p:spPr>
        <p:txBody>
          <a:bodyPr wrap="square" rtlCol="0">
            <a:spAutoFit/>
          </a:bodyPr>
          <a:lstStyle/>
          <a:p>
            <a:r>
              <a:rPr lang="en-US" sz="1200" i="1" dirty="0">
                <a:latin typeface="Trade Gothic Next" panose="020B0503040303020004" pitchFamily="34" charset="0"/>
              </a:rPr>
              <a:t>“</a:t>
            </a:r>
            <a:r>
              <a:rPr lang="en-US" sz="1200" i="1" u="none" strike="noStrike" dirty="0">
                <a:effectLst/>
                <a:latin typeface="Trade Gothic Next" panose="020B0503040303020004" pitchFamily="34" charset="0"/>
              </a:rPr>
              <a:t>A circulation-based performance atlas of the CMIP5 and 6 models for regional climate studies in the Northern Hemisphere mid-to-high latitudes”, 2022</a:t>
            </a:r>
          </a:p>
          <a:p>
            <a:endParaRPr lang="en-US" sz="1400" dirty="0"/>
          </a:p>
        </p:txBody>
      </p:sp>
    </p:spTree>
    <p:extLst>
      <p:ext uri="{BB962C8B-B14F-4D97-AF65-F5344CB8AC3E}">
        <p14:creationId xmlns:p14="http://schemas.microsoft.com/office/powerpoint/2010/main" val="87235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3F440-5C0E-7206-F75D-16D4DE2695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4D00D4-2715-88CD-1039-65C7C5D4F38C}"/>
              </a:ext>
            </a:extLst>
          </p:cNvPr>
          <p:cNvSpPr>
            <a:spLocks noGrp="1"/>
          </p:cNvSpPr>
          <p:nvPr>
            <p:ph type="sldNum" sz="quarter" idx="12"/>
          </p:nvPr>
        </p:nvSpPr>
        <p:spPr/>
        <p:txBody>
          <a:bodyPr/>
          <a:lstStyle/>
          <a:p>
            <a:fld id="{BECF63ED-5365-0347-943C-46237B9951C9}" type="slidenum">
              <a:rPr lang="en-US" smtClean="0"/>
              <a:t>4</a:t>
            </a:fld>
            <a:endParaRPr lang="en-US" dirty="0"/>
          </a:p>
        </p:txBody>
      </p:sp>
      <p:sp>
        <p:nvSpPr>
          <p:cNvPr id="3" name="Title 2">
            <a:extLst>
              <a:ext uri="{FF2B5EF4-FFF2-40B4-BE49-F238E27FC236}">
                <a16:creationId xmlns:a16="http://schemas.microsoft.com/office/drawing/2014/main" id="{58FDE3D8-9959-3B80-9097-1061C09C15A3}"/>
              </a:ext>
            </a:extLst>
          </p:cNvPr>
          <p:cNvSpPr>
            <a:spLocks noGrp="1"/>
          </p:cNvSpPr>
          <p:nvPr>
            <p:ph type="title"/>
          </p:nvPr>
        </p:nvSpPr>
        <p:spPr/>
        <p:txBody>
          <a:bodyPr/>
          <a:lstStyle/>
          <a:p>
            <a:r>
              <a:rPr lang="en-US" dirty="0"/>
              <a:t>Extreme Climate Events &amp; Hazards are Increasing</a:t>
            </a:r>
          </a:p>
        </p:txBody>
      </p:sp>
      <p:pic>
        <p:nvPicPr>
          <p:cNvPr id="6" name="Picture 5">
            <a:extLst>
              <a:ext uri="{FF2B5EF4-FFF2-40B4-BE49-F238E27FC236}">
                <a16:creationId xmlns:a16="http://schemas.microsoft.com/office/drawing/2014/main" id="{624D8F6F-B49D-EACA-036D-BBCBA676CF57}"/>
              </a:ext>
            </a:extLst>
          </p:cNvPr>
          <p:cNvPicPr>
            <a:picLocks noChangeAspect="1"/>
          </p:cNvPicPr>
          <p:nvPr/>
        </p:nvPicPr>
        <p:blipFill>
          <a:blip r:embed="rId2"/>
          <a:stretch>
            <a:fillRect/>
          </a:stretch>
        </p:blipFill>
        <p:spPr>
          <a:xfrm>
            <a:off x="1571744" y="1269566"/>
            <a:ext cx="9067799" cy="4133469"/>
          </a:xfrm>
          <a:prstGeom prst="rect">
            <a:avLst/>
          </a:prstGeom>
        </p:spPr>
      </p:pic>
      <p:sp>
        <p:nvSpPr>
          <p:cNvPr id="7" name="TextBox 6">
            <a:extLst>
              <a:ext uri="{FF2B5EF4-FFF2-40B4-BE49-F238E27FC236}">
                <a16:creationId xmlns:a16="http://schemas.microsoft.com/office/drawing/2014/main" id="{0284A1E8-9484-3413-9806-1A2318878694}"/>
              </a:ext>
            </a:extLst>
          </p:cNvPr>
          <p:cNvSpPr txBox="1"/>
          <p:nvPr/>
        </p:nvSpPr>
        <p:spPr>
          <a:xfrm>
            <a:off x="4800599" y="5611681"/>
            <a:ext cx="2860623" cy="276999"/>
          </a:xfrm>
          <a:prstGeom prst="rect">
            <a:avLst/>
          </a:prstGeom>
          <a:noFill/>
        </p:spPr>
        <p:txBody>
          <a:bodyPr wrap="square" rtlCol="0">
            <a:spAutoFit/>
          </a:bodyPr>
          <a:lstStyle/>
          <a:p>
            <a:pPr algn="ctr"/>
            <a:r>
              <a:rPr lang="en-US" sz="1200" dirty="0"/>
              <a:t>(</a:t>
            </a:r>
            <a:r>
              <a:rPr lang="en-US" sz="1200" dirty="0">
                <a:effectLst/>
              </a:rPr>
              <a:t>OECD, 2024</a:t>
            </a:r>
            <a:r>
              <a:rPr lang="en-US" sz="1200" dirty="0"/>
              <a:t>)</a:t>
            </a:r>
          </a:p>
        </p:txBody>
      </p:sp>
      <p:sp>
        <p:nvSpPr>
          <p:cNvPr id="4" name="Footer Placeholder 2">
            <a:extLst>
              <a:ext uri="{FF2B5EF4-FFF2-40B4-BE49-F238E27FC236}">
                <a16:creationId xmlns:a16="http://schemas.microsoft.com/office/drawing/2014/main" id="{E334FBB1-C8EC-B9D9-EB4F-66418E7FA914}"/>
              </a:ext>
            </a:extLst>
          </p:cNvPr>
          <p:cNvSpPr txBox="1">
            <a:spLocks/>
          </p:cNvSpPr>
          <p:nvPr/>
        </p:nvSpPr>
        <p:spPr>
          <a:xfrm>
            <a:off x="1822279" y="6395061"/>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THE MITRE CORPORATION. ALL RIGHTS RESERVED. APPROVED FOR PUBLIC RELEASE: PR_24-3818</a:t>
            </a:r>
          </a:p>
        </p:txBody>
      </p:sp>
    </p:spTree>
    <p:extLst>
      <p:ext uri="{BB962C8B-B14F-4D97-AF65-F5344CB8AC3E}">
        <p14:creationId xmlns:p14="http://schemas.microsoft.com/office/powerpoint/2010/main" val="351491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2BED7-2FF3-BDD8-C203-311D17B9CABA}"/>
              </a:ext>
            </a:extLst>
          </p:cNvPr>
          <p:cNvSpPr>
            <a:spLocks noGrp="1"/>
          </p:cNvSpPr>
          <p:nvPr>
            <p:ph type="sldNum" sz="quarter" idx="12"/>
          </p:nvPr>
        </p:nvSpPr>
        <p:spPr/>
        <p:txBody>
          <a:bodyPr/>
          <a:lstStyle/>
          <a:p>
            <a:fld id="{BECF63ED-5365-0347-943C-46237B9951C9}" type="slidenum">
              <a:rPr lang="en-US" smtClean="0"/>
              <a:t>5</a:t>
            </a:fld>
            <a:endParaRPr lang="en-US" dirty="0"/>
          </a:p>
        </p:txBody>
      </p:sp>
      <p:sp>
        <p:nvSpPr>
          <p:cNvPr id="3" name="Title 2">
            <a:extLst>
              <a:ext uri="{FF2B5EF4-FFF2-40B4-BE49-F238E27FC236}">
                <a16:creationId xmlns:a16="http://schemas.microsoft.com/office/drawing/2014/main" id="{B51477FC-6810-15DD-29AB-FBFB19599288}"/>
              </a:ext>
            </a:extLst>
          </p:cNvPr>
          <p:cNvSpPr>
            <a:spLocks noGrp="1"/>
          </p:cNvSpPr>
          <p:nvPr>
            <p:ph type="title"/>
          </p:nvPr>
        </p:nvSpPr>
        <p:spPr/>
        <p:txBody>
          <a:bodyPr/>
          <a:lstStyle/>
          <a:p>
            <a:r>
              <a:rPr lang="en-US" dirty="0"/>
              <a:t>Problem</a:t>
            </a:r>
          </a:p>
        </p:txBody>
      </p:sp>
      <p:sp>
        <p:nvSpPr>
          <p:cNvPr id="7" name="TextBox 6">
            <a:extLst>
              <a:ext uri="{FF2B5EF4-FFF2-40B4-BE49-F238E27FC236}">
                <a16:creationId xmlns:a16="http://schemas.microsoft.com/office/drawing/2014/main" id="{461A0BCF-34BE-9302-F94A-95FAB7EDA9BC}"/>
              </a:ext>
            </a:extLst>
          </p:cNvPr>
          <p:cNvSpPr txBox="1"/>
          <p:nvPr/>
        </p:nvSpPr>
        <p:spPr>
          <a:xfrm>
            <a:off x="4800600" y="5941301"/>
            <a:ext cx="2860623" cy="276999"/>
          </a:xfrm>
          <a:prstGeom prst="rect">
            <a:avLst/>
          </a:prstGeom>
          <a:noFill/>
        </p:spPr>
        <p:txBody>
          <a:bodyPr wrap="square" rtlCol="0">
            <a:spAutoFit/>
          </a:bodyPr>
          <a:lstStyle/>
          <a:p>
            <a:pPr algn="ctr"/>
            <a:r>
              <a:rPr lang="en-US" sz="1200" dirty="0"/>
              <a:t>(</a:t>
            </a:r>
            <a:r>
              <a:rPr lang="en-US" sz="1200" dirty="0">
                <a:effectLst/>
              </a:rPr>
              <a:t>OECD, 2024</a:t>
            </a:r>
            <a:r>
              <a:rPr lang="en-US" sz="1200" dirty="0"/>
              <a:t>)</a:t>
            </a:r>
          </a:p>
        </p:txBody>
      </p:sp>
      <p:sp>
        <p:nvSpPr>
          <p:cNvPr id="8" name="Footer Placeholder 2">
            <a:extLst>
              <a:ext uri="{FF2B5EF4-FFF2-40B4-BE49-F238E27FC236}">
                <a16:creationId xmlns:a16="http://schemas.microsoft.com/office/drawing/2014/main" id="{FBAB70B6-09DB-F2F2-5D7E-F27EBD2B1692}"/>
              </a:ext>
            </a:extLst>
          </p:cNvPr>
          <p:cNvSpPr txBox="1">
            <a:spLocks/>
          </p:cNvSpPr>
          <p:nvPr/>
        </p:nvSpPr>
        <p:spPr>
          <a:xfrm>
            <a:off x="1822279" y="6450209"/>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2024 THE MITRE CORPORATION. ALL RIGHTS RESERVED. APPROVED FOR PUBLIC RELEASE: PR_24-3818</a:t>
            </a:r>
          </a:p>
        </p:txBody>
      </p:sp>
      <p:pic>
        <p:nvPicPr>
          <p:cNvPr id="9" name="Picture 8" descr="Work tools on a red background">
            <a:extLst>
              <a:ext uri="{FF2B5EF4-FFF2-40B4-BE49-F238E27FC236}">
                <a16:creationId xmlns:a16="http://schemas.microsoft.com/office/drawing/2014/main" id="{35D169CB-9433-CCDB-E2AA-00EFBAB0BA47}"/>
              </a:ext>
            </a:extLst>
          </p:cNvPr>
          <p:cNvPicPr>
            <a:picLocks noChangeAspect="1"/>
          </p:cNvPicPr>
          <p:nvPr/>
        </p:nvPicPr>
        <p:blipFill>
          <a:blip r:embed="rId3"/>
          <a:srcRect t="56713"/>
          <a:stretch/>
        </p:blipFill>
        <p:spPr>
          <a:xfrm>
            <a:off x="14087" y="3895934"/>
            <a:ext cx="12194671" cy="2322366"/>
          </a:xfrm>
          <a:prstGeom prst="rect">
            <a:avLst/>
          </a:prstGeom>
        </p:spPr>
      </p:pic>
      <p:sp>
        <p:nvSpPr>
          <p:cNvPr id="10" name="TextBox 9">
            <a:extLst>
              <a:ext uri="{FF2B5EF4-FFF2-40B4-BE49-F238E27FC236}">
                <a16:creationId xmlns:a16="http://schemas.microsoft.com/office/drawing/2014/main" id="{02564D8A-0A6E-4C4D-13D4-37ECADBC7849}"/>
              </a:ext>
            </a:extLst>
          </p:cNvPr>
          <p:cNvSpPr txBox="1"/>
          <p:nvPr/>
        </p:nvSpPr>
        <p:spPr>
          <a:xfrm>
            <a:off x="481323" y="982662"/>
            <a:ext cx="11029314" cy="2845010"/>
          </a:xfrm>
          <a:prstGeom prst="rect">
            <a:avLst/>
          </a:prstGeom>
          <a:noFill/>
        </p:spPr>
        <p:txBody>
          <a:bodyPr wrap="square" rtlCol="0">
            <a:spAutoFit/>
          </a:bodyPr>
          <a:lstStyle/>
          <a:p>
            <a:pPr>
              <a:lnSpc>
                <a:spcPct val="107000"/>
              </a:lnSpc>
              <a:spcAft>
                <a:spcPts val="800"/>
              </a:spcAft>
            </a:pPr>
            <a:r>
              <a:rPr lang="en-US" sz="2400" dirty="0">
                <a:latin typeface="+mj-lt"/>
                <a:ea typeface="Calibri" panose="020F0502020204030204" pitchFamily="34" charset="0"/>
                <a:cs typeface="Times New Roman" panose="02020603050405020304" pitchFamily="18" charset="0"/>
              </a:rPr>
              <a:t>N</a:t>
            </a:r>
            <a:r>
              <a:rPr lang="en-US" sz="2400" dirty="0">
                <a:effectLst/>
                <a:latin typeface="+mj-lt"/>
                <a:ea typeface="Calibri" panose="020F0502020204030204" pitchFamily="34" charset="0"/>
                <a:cs typeface="Times New Roman" panose="02020603050405020304" pitchFamily="18" charset="0"/>
              </a:rPr>
              <a:t>o widely-used applications or tools that </a:t>
            </a:r>
          </a:p>
          <a:p>
            <a:pPr marL="342900" indent="-342900">
              <a:lnSpc>
                <a:spcPct val="107000"/>
              </a:lnSpc>
              <a:spcAft>
                <a:spcPts val="800"/>
              </a:spcAft>
              <a:buFont typeface="Arial" panose="020B0604020202020204" pitchFamily="34" charset="0"/>
              <a:buChar char="•"/>
            </a:pPr>
            <a:r>
              <a:rPr lang="en-US" sz="2400" dirty="0">
                <a:effectLst/>
                <a:latin typeface="+mj-lt"/>
                <a:ea typeface="Calibri" panose="020F0502020204030204" pitchFamily="34" charset="0"/>
                <a:cs typeface="Times New Roman" panose="02020603050405020304" pitchFamily="18" charset="0"/>
              </a:rPr>
              <a:t>Reduce the Complexity of Climate Models targeted to user’s jurisdiction</a:t>
            </a:r>
          </a:p>
          <a:p>
            <a:pPr marL="342900" indent="-342900">
              <a:lnSpc>
                <a:spcPct val="107000"/>
              </a:lnSpc>
              <a:spcAft>
                <a:spcPts val="800"/>
              </a:spcAft>
              <a:buFont typeface="Arial" panose="020B0604020202020204" pitchFamily="34" charset="0"/>
              <a:buChar char="•"/>
            </a:pPr>
            <a:r>
              <a:rPr lang="en-US" sz="2400" dirty="0">
                <a:latin typeface="+mj-lt"/>
                <a:ea typeface="Calibri" panose="020F0502020204030204" pitchFamily="34" charset="0"/>
                <a:cs typeface="Times New Roman" panose="02020603050405020304" pitchFamily="18" charset="0"/>
              </a:rPr>
              <a:t>I</a:t>
            </a:r>
            <a:r>
              <a:rPr lang="en-US" sz="2400" dirty="0">
                <a:effectLst/>
                <a:latin typeface="+mj-lt"/>
                <a:ea typeface="Calibri" panose="020F0502020204030204" pitchFamily="34" charset="0"/>
                <a:cs typeface="Times New Roman" panose="02020603050405020304" pitchFamily="18" charset="0"/>
              </a:rPr>
              <a:t>ntegrate information across all stages of risk-and-response assessment</a:t>
            </a:r>
          </a:p>
          <a:p>
            <a:pPr marL="342900" indent="-342900">
              <a:lnSpc>
                <a:spcPct val="107000"/>
              </a:lnSpc>
              <a:spcAft>
                <a:spcPts val="800"/>
              </a:spcAft>
              <a:buFont typeface="Arial" panose="020B0604020202020204" pitchFamily="34" charset="0"/>
              <a:buChar char="•"/>
            </a:pPr>
            <a:r>
              <a:rPr lang="en-US" sz="2400" dirty="0">
                <a:latin typeface="+mj-lt"/>
                <a:ea typeface="Calibri" panose="020F0502020204030204" pitchFamily="34" charset="0"/>
                <a:cs typeface="Times New Roman" panose="02020603050405020304" pitchFamily="18" charset="0"/>
              </a:rPr>
              <a:t>Contain uncertainty analysis and decision support for range of Climate Futures</a:t>
            </a:r>
            <a:endParaRPr lang="en-US" sz="2400" dirty="0">
              <a:effectLst/>
              <a:latin typeface="+mj-lt"/>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US" sz="2400" b="1" dirty="0">
                <a:latin typeface="+mj-lt"/>
                <a:ea typeface="Calibri" panose="020F0502020204030204" pitchFamily="34" charset="0"/>
                <a:cs typeface="Times New Roman" panose="02020603050405020304" pitchFamily="18" charset="0"/>
              </a:rPr>
              <a:t>Compare and Optimize Actionable Adaptation Strategies</a:t>
            </a:r>
            <a:endParaRPr lang="en-US" sz="2400" b="1"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022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2188-87A4-6B91-E49D-676B415162C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920CF6-5097-A4AA-9223-822428975DF6}"/>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6</a:t>
            </a:fld>
            <a:endParaRPr lang="en-US" dirty="0"/>
          </a:p>
        </p:txBody>
      </p:sp>
      <p:sp>
        <p:nvSpPr>
          <p:cNvPr id="13" name="Title 12">
            <a:extLst>
              <a:ext uri="{FF2B5EF4-FFF2-40B4-BE49-F238E27FC236}">
                <a16:creationId xmlns:a16="http://schemas.microsoft.com/office/drawing/2014/main" id="{C5BD39A4-1A8E-D81A-68F5-278F39876826}"/>
              </a:ext>
            </a:extLst>
          </p:cNvPr>
          <p:cNvSpPr>
            <a:spLocks noGrp="1"/>
          </p:cNvSpPr>
          <p:nvPr>
            <p:ph type="title"/>
          </p:nvPr>
        </p:nvSpPr>
        <p:spPr>
          <a:xfrm>
            <a:off x="304800" y="3200400"/>
            <a:ext cx="10515600" cy="840230"/>
          </a:xfrm>
        </p:spPr>
        <p:txBody>
          <a:bodyPr/>
          <a:lstStyle/>
          <a:p>
            <a:pPr marL="0" marR="0" lvl="0" indent="0" algn="l" defTabSz="313599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rPr>
              <a:t>MITRE | ADAPT™ </a:t>
            </a:r>
            <a:br>
              <a:rPr kumimoji="0" lang="en-US" sz="36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rPr>
            </a:br>
            <a:r>
              <a:rPr kumimoji="0" lang="en-US" sz="36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rPr>
              <a:t>Framework and Solution </a:t>
            </a:r>
          </a:p>
        </p:txBody>
      </p:sp>
      <p:sp>
        <p:nvSpPr>
          <p:cNvPr id="4" name="Footer Placeholder 2">
            <a:extLst>
              <a:ext uri="{FF2B5EF4-FFF2-40B4-BE49-F238E27FC236}">
                <a16:creationId xmlns:a16="http://schemas.microsoft.com/office/drawing/2014/main" id="{C2AC4B27-908A-9769-AA8A-6B02CF7F4DF2}"/>
              </a:ext>
            </a:extLst>
          </p:cNvPr>
          <p:cNvSpPr txBox="1">
            <a:spLocks/>
          </p:cNvSpPr>
          <p:nvPr/>
        </p:nvSpPr>
        <p:spPr>
          <a:xfrm>
            <a:off x="1828800" y="6400800"/>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5" name="Picture 4">
            <a:extLst>
              <a:ext uri="{FF2B5EF4-FFF2-40B4-BE49-F238E27FC236}">
                <a16:creationId xmlns:a16="http://schemas.microsoft.com/office/drawing/2014/main" id="{4A6EFAC0-105E-04FD-1B97-27148EC54214}"/>
              </a:ext>
            </a:extLst>
          </p:cNvPr>
          <p:cNvPicPr>
            <a:picLocks noChangeAspect="1"/>
          </p:cNvPicPr>
          <p:nvPr/>
        </p:nvPicPr>
        <p:blipFill>
          <a:blip r:embed="rId2"/>
          <a:stretch>
            <a:fillRect/>
          </a:stretch>
        </p:blipFill>
        <p:spPr>
          <a:xfrm>
            <a:off x="6400800" y="2362200"/>
            <a:ext cx="5638800" cy="3896681"/>
          </a:xfrm>
          <a:prstGeom prst="rect">
            <a:avLst/>
          </a:prstGeom>
        </p:spPr>
      </p:pic>
      <p:pic>
        <p:nvPicPr>
          <p:cNvPr id="6" name="Picture 5">
            <a:extLst>
              <a:ext uri="{FF2B5EF4-FFF2-40B4-BE49-F238E27FC236}">
                <a16:creationId xmlns:a16="http://schemas.microsoft.com/office/drawing/2014/main" id="{E7C249AC-590C-E848-34AD-E734B4A65562}"/>
              </a:ext>
            </a:extLst>
          </p:cNvPr>
          <p:cNvPicPr>
            <a:picLocks noChangeAspect="1"/>
          </p:cNvPicPr>
          <p:nvPr/>
        </p:nvPicPr>
        <p:blipFill>
          <a:blip r:embed="rId3"/>
          <a:stretch>
            <a:fillRect/>
          </a:stretch>
        </p:blipFill>
        <p:spPr>
          <a:xfrm>
            <a:off x="8096250" y="207571"/>
            <a:ext cx="2247900" cy="2083670"/>
          </a:xfrm>
          <a:prstGeom prst="rect">
            <a:avLst/>
          </a:prstGeom>
        </p:spPr>
      </p:pic>
    </p:spTree>
    <p:extLst>
      <p:ext uri="{BB962C8B-B14F-4D97-AF65-F5344CB8AC3E}">
        <p14:creationId xmlns:p14="http://schemas.microsoft.com/office/powerpoint/2010/main" val="90913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06EE-C462-675D-19CB-15B792AE193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A575D3-E258-13EB-9308-7CB6232BAE1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7</a:t>
            </a:fld>
            <a:endParaRPr lang="en-US" dirty="0"/>
          </a:p>
        </p:txBody>
      </p:sp>
      <p:sp>
        <p:nvSpPr>
          <p:cNvPr id="13" name="Content Placeholder 12">
            <a:extLst>
              <a:ext uri="{FF2B5EF4-FFF2-40B4-BE49-F238E27FC236}">
                <a16:creationId xmlns:a16="http://schemas.microsoft.com/office/drawing/2014/main" id="{56359AA8-EFE7-F3FA-D630-7A3B2709BFD7}"/>
              </a:ext>
            </a:extLst>
          </p:cNvPr>
          <p:cNvSpPr>
            <a:spLocks noGrp="1"/>
          </p:cNvSpPr>
          <p:nvPr>
            <p:ph sz="quarter" idx="13"/>
          </p:nvPr>
        </p:nvSpPr>
        <p:spPr>
          <a:xfrm>
            <a:off x="439860" y="959410"/>
            <a:ext cx="11328468" cy="838200"/>
          </a:xfrm>
        </p:spPr>
        <p:txBody>
          <a:bodyPr/>
          <a:lstStyle/>
          <a:p>
            <a:pPr marL="0" indent="0">
              <a:buNone/>
              <a:defRPr/>
            </a:pPr>
            <a:r>
              <a:rPr kumimoji="0" lang="en-US" sz="14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The MITRE ADAPT™ </a:t>
            </a:r>
            <a:r>
              <a:rPr lang="en-US" sz="1400" b="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software is designed as an </a:t>
            </a:r>
            <a:r>
              <a:rPr lang="en-US" sz="1400" b="1"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end-to-end decision support tool</a:t>
            </a:r>
            <a:r>
              <a:rPr lang="en-US" sz="1400" b="0" kern="100" dirty="0">
                <a:solidFill>
                  <a:schemeClr val="tx1"/>
                </a:solidFill>
                <a:latin typeface="Aptos" panose="020B0004020202020204" pitchFamily="34" charset="0"/>
                <a:ea typeface="Aptos" panose="020B0004020202020204" pitchFamily="34" charset="0"/>
                <a:cs typeface="Times New Roman" panose="02020603050405020304" pitchFamily="18" charset="0"/>
              </a:rPr>
              <a:t> for users to efficiently integrate analyses ​of climate-change risks, impacts, and adaptation response option sets for Infrastructure Resilience</a:t>
            </a:r>
            <a:r>
              <a:rPr kumimoji="0" lang="en-US" sz="14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 </a:t>
            </a:r>
          </a:p>
          <a:p>
            <a:pPr marL="0" indent="0">
              <a:buNone/>
              <a:defRPr/>
            </a:pPr>
            <a:r>
              <a:rPr kumimoji="0" lang="en-US" sz="14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The ADAPT framework leverages </a:t>
            </a:r>
            <a:r>
              <a:rPr kumimoji="0" lang="en-US" sz="1400" b="1"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climate sciences context with machine learning/big data analysis </a:t>
            </a:r>
            <a:r>
              <a:rPr kumimoji="0" lang="en-US" sz="1400" b="0" i="0" u="none" strike="noStrike" kern="100" cap="none" spc="0" normalizeH="0" baseline="0" noProof="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rPr>
              <a:t>to provide actionable insights, supporting proactive climate adaptation tailored to stakeholder needs.</a:t>
            </a:r>
          </a:p>
        </p:txBody>
      </p:sp>
      <p:sp>
        <p:nvSpPr>
          <p:cNvPr id="12" name="Title 11">
            <a:extLst>
              <a:ext uri="{FF2B5EF4-FFF2-40B4-BE49-F238E27FC236}">
                <a16:creationId xmlns:a16="http://schemas.microsoft.com/office/drawing/2014/main" id="{DCF099BC-57B9-F45F-6F03-2FF398BDF342}"/>
              </a:ext>
            </a:extLst>
          </p:cNvPr>
          <p:cNvSpPr>
            <a:spLocks noGrp="1"/>
          </p:cNvSpPr>
          <p:nvPr>
            <p:ph type="title"/>
          </p:nvPr>
        </p:nvSpPr>
        <p:spPr/>
        <p:txBody>
          <a:bodyPr/>
          <a:lstStyle/>
          <a:p>
            <a:r>
              <a:rPr kumimoji="0" lang="en-US" sz="3200" b="1" i="0" u="none" strike="noStrike" kern="1200" cap="none" spc="0" normalizeH="0" baseline="0" noProof="0" dirty="0">
                <a:ln>
                  <a:noFill/>
                </a:ln>
                <a:solidFill>
                  <a:prstClr val="white"/>
                </a:solidFill>
                <a:effectLst/>
                <a:uLnTx/>
                <a:uFillTx/>
                <a:latin typeface="Trade Gothic Next" panose="020F0502020204030204" pitchFamily="34" charset="0"/>
                <a:ea typeface="+mn-ea"/>
                <a:cs typeface="Trade Gothic Next" panose="020F0502020204030204" pitchFamily="34" charset="0"/>
              </a:rPr>
              <a:t>MITRE | ADAPT™</a:t>
            </a:r>
            <a:r>
              <a:rPr lang="en-US" dirty="0"/>
              <a:t> Framework: Austin Case Study</a:t>
            </a:r>
          </a:p>
        </p:txBody>
      </p:sp>
      <p:sp>
        <p:nvSpPr>
          <p:cNvPr id="2" name="Footer Placeholder 2">
            <a:extLst>
              <a:ext uri="{FF2B5EF4-FFF2-40B4-BE49-F238E27FC236}">
                <a16:creationId xmlns:a16="http://schemas.microsoft.com/office/drawing/2014/main" id="{3817CFC5-488F-7712-54C5-04D90221D71A}"/>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15" name="Picture 14">
            <a:extLst>
              <a:ext uri="{FF2B5EF4-FFF2-40B4-BE49-F238E27FC236}">
                <a16:creationId xmlns:a16="http://schemas.microsoft.com/office/drawing/2014/main" id="{6B86943C-3AA1-159E-9790-731C9A308FA9}"/>
              </a:ext>
            </a:extLst>
          </p:cNvPr>
          <p:cNvPicPr>
            <a:picLocks noChangeAspect="1"/>
          </p:cNvPicPr>
          <p:nvPr/>
        </p:nvPicPr>
        <p:blipFill>
          <a:blip r:embed="rId3"/>
          <a:srcRect l="50000"/>
          <a:stretch/>
        </p:blipFill>
        <p:spPr>
          <a:xfrm>
            <a:off x="6474675" y="2057400"/>
            <a:ext cx="4726725" cy="4351446"/>
          </a:xfrm>
          <a:prstGeom prst="rect">
            <a:avLst/>
          </a:prstGeom>
          <a:ln>
            <a:solidFill>
              <a:schemeClr val="tx2"/>
            </a:solidFill>
          </a:ln>
        </p:spPr>
      </p:pic>
      <p:pic>
        <p:nvPicPr>
          <p:cNvPr id="16" name="Picture 15">
            <a:extLst>
              <a:ext uri="{FF2B5EF4-FFF2-40B4-BE49-F238E27FC236}">
                <a16:creationId xmlns:a16="http://schemas.microsoft.com/office/drawing/2014/main" id="{3466C858-1A0B-14C5-90EF-AA127DA5C96F}"/>
              </a:ext>
            </a:extLst>
          </p:cNvPr>
          <p:cNvPicPr>
            <a:picLocks noChangeAspect="1"/>
          </p:cNvPicPr>
          <p:nvPr/>
        </p:nvPicPr>
        <p:blipFill>
          <a:blip r:embed="rId4"/>
          <a:srcRect r="50000"/>
          <a:stretch/>
        </p:blipFill>
        <p:spPr>
          <a:xfrm>
            <a:off x="1738094" y="2057400"/>
            <a:ext cx="4726725" cy="4351446"/>
          </a:xfrm>
          <a:prstGeom prst="rect">
            <a:avLst/>
          </a:prstGeom>
          <a:ln>
            <a:solidFill>
              <a:schemeClr val="tx2"/>
            </a:solidFill>
          </a:ln>
        </p:spPr>
      </p:pic>
      <p:sp>
        <p:nvSpPr>
          <p:cNvPr id="17" name="Right Arrow 16">
            <a:extLst>
              <a:ext uri="{FF2B5EF4-FFF2-40B4-BE49-F238E27FC236}">
                <a16:creationId xmlns:a16="http://schemas.microsoft.com/office/drawing/2014/main" id="{75641C7E-A10E-7D57-3FB7-FC88B13BD051}"/>
              </a:ext>
            </a:extLst>
          </p:cNvPr>
          <p:cNvSpPr/>
          <p:nvPr/>
        </p:nvSpPr>
        <p:spPr>
          <a:xfrm>
            <a:off x="6170430" y="3967890"/>
            <a:ext cx="675109" cy="742690"/>
          </a:xfrm>
          <a:prstGeom prst="rightArrow">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3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6266-5155-C2D2-3099-E231BE747F5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11FA4C-B568-245B-C385-58088B680FAE}"/>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8</a:t>
            </a:fld>
            <a:endParaRPr lang="en-US" dirty="0"/>
          </a:p>
        </p:txBody>
      </p:sp>
      <p:sp>
        <p:nvSpPr>
          <p:cNvPr id="12" name="Title 11">
            <a:extLst>
              <a:ext uri="{FF2B5EF4-FFF2-40B4-BE49-F238E27FC236}">
                <a16:creationId xmlns:a16="http://schemas.microsoft.com/office/drawing/2014/main" id="{9EA3DA26-6D06-D48F-4C5F-9DBD46A96872}"/>
              </a:ext>
            </a:extLst>
          </p:cNvPr>
          <p:cNvSpPr>
            <a:spLocks noGrp="1"/>
          </p:cNvSpPr>
          <p:nvPr>
            <p:ph type="title"/>
          </p:nvPr>
        </p:nvSpPr>
        <p:spPr/>
        <p:txBody>
          <a:bodyPr/>
          <a:lstStyle/>
          <a:p>
            <a:r>
              <a:rPr lang="en-US" dirty="0"/>
              <a:t>1. Tailored Climate Model Extraction &amp; Down-Selection</a:t>
            </a:r>
          </a:p>
        </p:txBody>
      </p:sp>
      <p:sp>
        <p:nvSpPr>
          <p:cNvPr id="2" name="Footer Placeholder 2">
            <a:extLst>
              <a:ext uri="{FF2B5EF4-FFF2-40B4-BE49-F238E27FC236}">
                <a16:creationId xmlns:a16="http://schemas.microsoft.com/office/drawing/2014/main" id="{45DCBF91-AE9F-C16F-C626-D60403F967C5}"/>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3" name="Picture 2">
            <a:extLst>
              <a:ext uri="{FF2B5EF4-FFF2-40B4-BE49-F238E27FC236}">
                <a16:creationId xmlns:a16="http://schemas.microsoft.com/office/drawing/2014/main" id="{4D5B897C-32B4-130B-1BCD-1059A58B225B}"/>
              </a:ext>
            </a:extLst>
          </p:cNvPr>
          <p:cNvPicPr>
            <a:picLocks noChangeAspect="1"/>
          </p:cNvPicPr>
          <p:nvPr/>
        </p:nvPicPr>
        <p:blipFill>
          <a:blip r:embed="rId2"/>
          <a:srcRect r="53823"/>
          <a:stretch/>
        </p:blipFill>
        <p:spPr>
          <a:xfrm>
            <a:off x="1949515" y="2219927"/>
            <a:ext cx="4726270" cy="2782956"/>
          </a:xfrm>
          <a:prstGeom prst="rect">
            <a:avLst/>
          </a:prstGeom>
        </p:spPr>
      </p:pic>
      <p:pic>
        <p:nvPicPr>
          <p:cNvPr id="4" name="Picture 3">
            <a:extLst>
              <a:ext uri="{FF2B5EF4-FFF2-40B4-BE49-F238E27FC236}">
                <a16:creationId xmlns:a16="http://schemas.microsoft.com/office/drawing/2014/main" id="{2A7CADE7-770F-A532-92EC-33DFC7E9837E}"/>
              </a:ext>
            </a:extLst>
          </p:cNvPr>
          <p:cNvPicPr>
            <a:picLocks noChangeAspect="1"/>
          </p:cNvPicPr>
          <p:nvPr/>
        </p:nvPicPr>
        <p:blipFill>
          <a:blip r:embed="rId3"/>
          <a:srcRect l="6425" t="1525" b="1712"/>
          <a:stretch/>
        </p:blipFill>
        <p:spPr>
          <a:xfrm>
            <a:off x="152400" y="1222512"/>
            <a:ext cx="1517364" cy="4412975"/>
          </a:xfrm>
          <a:prstGeom prst="rect">
            <a:avLst/>
          </a:prstGeom>
        </p:spPr>
      </p:pic>
      <p:pic>
        <p:nvPicPr>
          <p:cNvPr id="6" name="Picture 5">
            <a:extLst>
              <a:ext uri="{FF2B5EF4-FFF2-40B4-BE49-F238E27FC236}">
                <a16:creationId xmlns:a16="http://schemas.microsoft.com/office/drawing/2014/main" id="{9AA27DF4-0AE4-F163-61AB-AEC04A6CBD1A}"/>
              </a:ext>
            </a:extLst>
          </p:cNvPr>
          <p:cNvPicPr>
            <a:picLocks noChangeAspect="1"/>
          </p:cNvPicPr>
          <p:nvPr/>
        </p:nvPicPr>
        <p:blipFill>
          <a:blip r:embed="rId2"/>
          <a:srcRect l="54473"/>
          <a:stretch/>
        </p:blipFill>
        <p:spPr>
          <a:xfrm>
            <a:off x="6955536" y="1639411"/>
            <a:ext cx="5084064" cy="3036424"/>
          </a:xfrm>
          <a:prstGeom prst="rect">
            <a:avLst/>
          </a:prstGeom>
        </p:spPr>
      </p:pic>
      <p:sp>
        <p:nvSpPr>
          <p:cNvPr id="7" name="TextBox 6">
            <a:extLst>
              <a:ext uri="{FF2B5EF4-FFF2-40B4-BE49-F238E27FC236}">
                <a16:creationId xmlns:a16="http://schemas.microsoft.com/office/drawing/2014/main" id="{A08B43D4-6CDD-43BF-1C02-E1BBD2C75C41}"/>
              </a:ext>
            </a:extLst>
          </p:cNvPr>
          <p:cNvSpPr txBox="1"/>
          <p:nvPr/>
        </p:nvSpPr>
        <p:spPr>
          <a:xfrm>
            <a:off x="1828800" y="1085681"/>
            <a:ext cx="9174481" cy="646331"/>
          </a:xfrm>
          <a:prstGeom prst="rect">
            <a:avLst/>
          </a:prstGeom>
          <a:noFill/>
        </p:spPr>
        <p:txBody>
          <a:bodyPr wrap="square" rtlCol="0">
            <a:spAutoFit/>
          </a:bodyPr>
          <a:lstStyle/>
          <a:p>
            <a:r>
              <a:rPr lang="en-US" sz="1200" b="0" dirty="0"/>
              <a:t>ADAPT is fitted to utilize the global climate models from the the Coupled Model Intercomparison Project (CMIP). </a:t>
            </a:r>
            <a:r>
              <a:rPr lang="en-US" sz="1200" dirty="0"/>
              <a:t>Our Tailored Climate Model Down-Selection framework is designed to leverage user context targeted for the climate event and region of interest.</a:t>
            </a:r>
          </a:p>
          <a:p>
            <a:endParaRPr lang="en-US" sz="1200" b="0" dirty="0"/>
          </a:p>
        </p:txBody>
      </p:sp>
      <p:pic>
        <p:nvPicPr>
          <p:cNvPr id="8" name="Graphic 7">
            <a:extLst>
              <a:ext uri="{FF2B5EF4-FFF2-40B4-BE49-F238E27FC236}">
                <a16:creationId xmlns:a16="http://schemas.microsoft.com/office/drawing/2014/main" id="{611B3A1F-BD11-A662-E1E7-910205D40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9587" y="4977059"/>
            <a:ext cx="2323874" cy="1316856"/>
          </a:xfrm>
          <a:prstGeom prst="rect">
            <a:avLst/>
          </a:prstGeom>
        </p:spPr>
      </p:pic>
      <p:pic>
        <p:nvPicPr>
          <p:cNvPr id="9" name="Graphic 8">
            <a:extLst>
              <a:ext uri="{FF2B5EF4-FFF2-40B4-BE49-F238E27FC236}">
                <a16:creationId xmlns:a16="http://schemas.microsoft.com/office/drawing/2014/main" id="{08041608-A9C3-BACA-0604-B863A1A031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3461" y="4972172"/>
            <a:ext cx="2319793" cy="1326630"/>
          </a:xfrm>
          <a:prstGeom prst="rect">
            <a:avLst/>
          </a:prstGeom>
        </p:spPr>
      </p:pic>
      <p:sp>
        <p:nvSpPr>
          <p:cNvPr id="10" name="Rounded Rectangle 9">
            <a:extLst>
              <a:ext uri="{FF2B5EF4-FFF2-40B4-BE49-F238E27FC236}">
                <a16:creationId xmlns:a16="http://schemas.microsoft.com/office/drawing/2014/main" id="{73741381-5914-10A8-3FC4-540D31D99751}"/>
              </a:ext>
            </a:extLst>
          </p:cNvPr>
          <p:cNvSpPr/>
          <p:nvPr/>
        </p:nvSpPr>
        <p:spPr>
          <a:xfrm>
            <a:off x="7505552" y="4755163"/>
            <a:ext cx="2746783" cy="43401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2"/>
                </a:solidFill>
              </a:rPr>
              <a:t>Minimizes Uncertainty in Ensemble Representation &amp; Diversity</a:t>
            </a:r>
          </a:p>
        </p:txBody>
      </p:sp>
      <p:pic>
        <p:nvPicPr>
          <p:cNvPr id="11" name="Graphic 10">
            <a:extLst>
              <a:ext uri="{FF2B5EF4-FFF2-40B4-BE49-F238E27FC236}">
                <a16:creationId xmlns:a16="http://schemas.microsoft.com/office/drawing/2014/main" id="{AF1654E8-BA66-3B1E-1237-436F37D88399}"/>
              </a:ext>
            </a:extLst>
          </p:cNvPr>
          <p:cNvPicPr>
            <a:picLocks/>
          </p:cNvPicPr>
          <p:nvPr/>
        </p:nvPicPr>
        <p:blipFill>
          <a:blip r:embed="rId8">
            <a:extLst>
              <a:ext uri="{96DAC541-7B7A-43D3-8B79-37D633B846F1}">
                <asvg:svgBlip xmlns:asvg="http://schemas.microsoft.com/office/drawing/2016/SVG/main" r:embed="rId9"/>
              </a:ext>
            </a:extLst>
          </a:blip>
          <a:srcRect l="8195" t="8671"/>
          <a:stretch/>
        </p:blipFill>
        <p:spPr>
          <a:xfrm>
            <a:off x="7337162" y="2135671"/>
            <a:ext cx="4702438" cy="2514600"/>
          </a:xfrm>
          <a:prstGeom prst="rect">
            <a:avLst/>
          </a:prstGeom>
        </p:spPr>
      </p:pic>
      <p:sp>
        <p:nvSpPr>
          <p:cNvPr id="16" name="Rounded Rectangle 15">
            <a:extLst>
              <a:ext uri="{FF2B5EF4-FFF2-40B4-BE49-F238E27FC236}">
                <a16:creationId xmlns:a16="http://schemas.microsoft.com/office/drawing/2014/main" id="{C0D67197-9CD2-CDD3-616A-C772267302DC}"/>
              </a:ext>
            </a:extLst>
          </p:cNvPr>
          <p:cNvSpPr/>
          <p:nvPr/>
        </p:nvSpPr>
        <p:spPr>
          <a:xfrm>
            <a:off x="7689459" y="2445080"/>
            <a:ext cx="1957194" cy="476033"/>
          </a:xfrm>
          <a:prstGeom prst="roundRect">
            <a:avLst/>
          </a:prstGeom>
          <a:solidFill>
            <a:srgbClr val="00B050"/>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solidFill>
              </a:rPr>
              <a:t>Low Complexity, &amp; High Interpretability</a:t>
            </a:r>
          </a:p>
        </p:txBody>
      </p:sp>
      <p:sp>
        <p:nvSpPr>
          <p:cNvPr id="17" name="Rounded Rectangle 16">
            <a:extLst>
              <a:ext uri="{FF2B5EF4-FFF2-40B4-BE49-F238E27FC236}">
                <a16:creationId xmlns:a16="http://schemas.microsoft.com/office/drawing/2014/main" id="{0087F63E-AC10-6104-6F5D-F79981F4E36F}"/>
              </a:ext>
            </a:extLst>
          </p:cNvPr>
          <p:cNvSpPr/>
          <p:nvPr/>
        </p:nvSpPr>
        <p:spPr>
          <a:xfrm>
            <a:off x="10439400" y="3822527"/>
            <a:ext cx="1354364" cy="43401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2"/>
                </a:solidFill>
              </a:rPr>
              <a:t>Computational Efficiency</a:t>
            </a:r>
          </a:p>
        </p:txBody>
      </p:sp>
      <p:sp>
        <p:nvSpPr>
          <p:cNvPr id="18" name="Right Arrow 17">
            <a:extLst>
              <a:ext uri="{FF2B5EF4-FFF2-40B4-BE49-F238E27FC236}">
                <a16:creationId xmlns:a16="http://schemas.microsoft.com/office/drawing/2014/main" id="{049DA94E-54C5-8788-F60C-AD48A70BDA13}"/>
              </a:ext>
            </a:extLst>
          </p:cNvPr>
          <p:cNvSpPr/>
          <p:nvPr/>
        </p:nvSpPr>
        <p:spPr>
          <a:xfrm>
            <a:off x="1336261" y="2241512"/>
            <a:ext cx="685800" cy="536713"/>
          </a:xfrm>
          <a:prstGeom prst="rightArrow">
            <a:avLst/>
          </a:prstGeom>
          <a:solidFill>
            <a:srgbClr val="04A29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8BCF0DC1-8891-7D93-39F4-6066EE9F163A}"/>
              </a:ext>
            </a:extLst>
          </p:cNvPr>
          <p:cNvSpPr/>
          <p:nvPr/>
        </p:nvSpPr>
        <p:spPr>
          <a:xfrm>
            <a:off x="6342282" y="2405036"/>
            <a:ext cx="685800" cy="536713"/>
          </a:xfrm>
          <a:prstGeom prst="rightArrow">
            <a:avLst/>
          </a:prstGeom>
          <a:solidFill>
            <a:srgbClr val="04A29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26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C9DA2-CDA9-AF36-6FE8-44DBE4F213D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A408747-C7A7-097E-86C2-1F1CB92566D1}"/>
              </a:ext>
            </a:extLst>
          </p:cNvPr>
          <p:cNvSpPr>
            <a:spLocks noGrp="1"/>
          </p:cNvSpPr>
          <p:nvPr>
            <p:ph type="sldNum" sz="quarter" idx="12"/>
          </p:nvPr>
        </p:nvSpPr>
        <p:spPr>
          <a:xfrm>
            <a:off x="11155681" y="6400800"/>
            <a:ext cx="622739" cy="182880"/>
          </a:xfrm>
        </p:spPr>
        <p:txBody>
          <a:bodyPr/>
          <a:lstStyle/>
          <a:p>
            <a:fld id="{BECF63ED-5365-0347-943C-46237B9951C9}" type="slidenum">
              <a:rPr lang="en-US" smtClean="0"/>
              <a:pPr/>
              <a:t>9</a:t>
            </a:fld>
            <a:endParaRPr lang="en-US" dirty="0"/>
          </a:p>
        </p:txBody>
      </p:sp>
      <p:pic>
        <p:nvPicPr>
          <p:cNvPr id="4" name="Content Placeholder 3">
            <a:extLst>
              <a:ext uri="{FF2B5EF4-FFF2-40B4-BE49-F238E27FC236}">
                <a16:creationId xmlns:a16="http://schemas.microsoft.com/office/drawing/2014/main" id="{D4DBCCAA-3985-E2FB-6DCC-FF58E6F00B5E}"/>
              </a:ext>
            </a:extLst>
          </p:cNvPr>
          <p:cNvPicPr>
            <a:picLocks noGrp="1" noChangeAspect="1"/>
          </p:cNvPicPr>
          <p:nvPr>
            <p:ph sz="quarter" idx="13"/>
          </p:nvPr>
        </p:nvPicPr>
        <p:blipFill>
          <a:blip r:embed="rId3"/>
          <a:stretch>
            <a:fillRect/>
          </a:stretch>
        </p:blipFill>
        <p:spPr>
          <a:xfrm>
            <a:off x="1981200" y="1084021"/>
            <a:ext cx="5588000" cy="3009900"/>
          </a:xfrm>
          <a:prstGeom prst="rect">
            <a:avLst/>
          </a:prstGeom>
        </p:spPr>
      </p:pic>
      <p:sp>
        <p:nvSpPr>
          <p:cNvPr id="12" name="Title 11">
            <a:extLst>
              <a:ext uri="{FF2B5EF4-FFF2-40B4-BE49-F238E27FC236}">
                <a16:creationId xmlns:a16="http://schemas.microsoft.com/office/drawing/2014/main" id="{54885FB1-9A7F-D79A-6714-764F91E73609}"/>
              </a:ext>
            </a:extLst>
          </p:cNvPr>
          <p:cNvSpPr>
            <a:spLocks noGrp="1"/>
          </p:cNvSpPr>
          <p:nvPr>
            <p:ph type="title"/>
          </p:nvPr>
        </p:nvSpPr>
        <p:spPr/>
        <p:txBody>
          <a:bodyPr/>
          <a:lstStyle/>
          <a:p>
            <a:r>
              <a:rPr lang="en-US" dirty="0"/>
              <a:t>2. Vulnerability &amp; Exposure Modeling</a:t>
            </a:r>
          </a:p>
        </p:txBody>
      </p:sp>
      <p:sp>
        <p:nvSpPr>
          <p:cNvPr id="2" name="Footer Placeholder 2">
            <a:extLst>
              <a:ext uri="{FF2B5EF4-FFF2-40B4-BE49-F238E27FC236}">
                <a16:creationId xmlns:a16="http://schemas.microsoft.com/office/drawing/2014/main" id="{AE6BD41A-C4A0-7761-0F6E-B043E174DC10}"/>
              </a:ext>
            </a:extLst>
          </p:cNvPr>
          <p:cNvSpPr txBox="1">
            <a:spLocks/>
          </p:cNvSpPr>
          <p:nvPr/>
        </p:nvSpPr>
        <p:spPr>
          <a:xfrm>
            <a:off x="1828800" y="6444532"/>
            <a:ext cx="8817264" cy="182880"/>
          </a:xfrm>
          <a:prstGeom prst="rect">
            <a:avLst/>
          </a:prstGeom>
        </p:spPr>
        <p:txBody>
          <a:bodyPr vert="horz" lIns="0" tIns="0" rIns="0" bIns="0" rtlCol="0" anchor="ctr">
            <a:noAutofit/>
          </a:bodyPr>
          <a:lstStyle>
            <a:defPPr>
              <a:defRPr lang="en-US"/>
            </a:defPPr>
            <a:lvl1pPr marL="0" algn="ctr" defTabSz="914400" rtl="0" eaLnBrk="1" latinLnBrk="0" hangingPunct="1">
              <a:defRPr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2024 THE MITRE CORPORATION. ALL RIGHTS RESERVED. APPROVED FOR PUBLIC RELEASE: PR_24-3818</a:t>
            </a:r>
            <a:endParaRPr lang="en-US" dirty="0"/>
          </a:p>
        </p:txBody>
      </p:sp>
      <p:pic>
        <p:nvPicPr>
          <p:cNvPr id="6" name="Picture 5">
            <a:extLst>
              <a:ext uri="{FF2B5EF4-FFF2-40B4-BE49-F238E27FC236}">
                <a16:creationId xmlns:a16="http://schemas.microsoft.com/office/drawing/2014/main" id="{7854B41A-8D67-2D27-88D8-A04AB759D5A2}"/>
              </a:ext>
            </a:extLst>
          </p:cNvPr>
          <p:cNvPicPr>
            <a:picLocks noChangeAspect="1"/>
          </p:cNvPicPr>
          <p:nvPr/>
        </p:nvPicPr>
        <p:blipFill>
          <a:blip r:embed="rId4"/>
          <a:stretch>
            <a:fillRect/>
          </a:stretch>
        </p:blipFill>
        <p:spPr>
          <a:xfrm>
            <a:off x="5334000" y="3638050"/>
            <a:ext cx="6035926" cy="2773825"/>
          </a:xfrm>
          <a:prstGeom prst="rect">
            <a:avLst/>
          </a:prstGeom>
        </p:spPr>
      </p:pic>
      <p:pic>
        <p:nvPicPr>
          <p:cNvPr id="7" name="Picture 6">
            <a:extLst>
              <a:ext uri="{FF2B5EF4-FFF2-40B4-BE49-F238E27FC236}">
                <a16:creationId xmlns:a16="http://schemas.microsoft.com/office/drawing/2014/main" id="{0DEA626C-DA37-D425-5854-1FBA19E0E529}"/>
              </a:ext>
            </a:extLst>
          </p:cNvPr>
          <p:cNvPicPr>
            <a:picLocks noChangeAspect="1"/>
          </p:cNvPicPr>
          <p:nvPr/>
        </p:nvPicPr>
        <p:blipFill>
          <a:blip r:embed="rId5"/>
          <a:stretch>
            <a:fillRect/>
          </a:stretch>
        </p:blipFill>
        <p:spPr>
          <a:xfrm>
            <a:off x="151328" y="1191125"/>
            <a:ext cx="1688210" cy="2086714"/>
          </a:xfrm>
          <a:prstGeom prst="rect">
            <a:avLst/>
          </a:prstGeom>
        </p:spPr>
      </p:pic>
      <p:pic>
        <p:nvPicPr>
          <p:cNvPr id="8" name="Picture 7">
            <a:extLst>
              <a:ext uri="{FF2B5EF4-FFF2-40B4-BE49-F238E27FC236}">
                <a16:creationId xmlns:a16="http://schemas.microsoft.com/office/drawing/2014/main" id="{A1FF06BC-A9BF-41B4-B0E0-7ADFA3EE2329}"/>
              </a:ext>
            </a:extLst>
          </p:cNvPr>
          <p:cNvPicPr>
            <a:picLocks noChangeAspect="1"/>
          </p:cNvPicPr>
          <p:nvPr/>
        </p:nvPicPr>
        <p:blipFill>
          <a:blip r:embed="rId6"/>
          <a:stretch>
            <a:fillRect/>
          </a:stretch>
        </p:blipFill>
        <p:spPr>
          <a:xfrm>
            <a:off x="2895600" y="4208624"/>
            <a:ext cx="1721904" cy="2086714"/>
          </a:xfrm>
          <a:prstGeom prst="rect">
            <a:avLst/>
          </a:prstGeom>
        </p:spPr>
      </p:pic>
      <p:sp>
        <p:nvSpPr>
          <p:cNvPr id="9" name="Right Arrow 8">
            <a:extLst>
              <a:ext uri="{FF2B5EF4-FFF2-40B4-BE49-F238E27FC236}">
                <a16:creationId xmlns:a16="http://schemas.microsoft.com/office/drawing/2014/main" id="{2920A887-2F84-3CD9-0B7E-F2E5664B0E62}"/>
              </a:ext>
            </a:extLst>
          </p:cNvPr>
          <p:cNvSpPr/>
          <p:nvPr/>
        </p:nvSpPr>
        <p:spPr>
          <a:xfrm rot="2823495">
            <a:off x="7367961" y="3160643"/>
            <a:ext cx="685800" cy="536713"/>
          </a:xfrm>
          <a:prstGeom prst="rightArrow">
            <a:avLst/>
          </a:prstGeom>
          <a:solidFill>
            <a:srgbClr val="04A29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C292024-1DB1-FB5E-CBB8-02CC9BC53351}"/>
              </a:ext>
            </a:extLst>
          </p:cNvPr>
          <p:cNvSpPr txBox="1"/>
          <p:nvPr/>
        </p:nvSpPr>
        <p:spPr>
          <a:xfrm>
            <a:off x="8350846" y="1130218"/>
            <a:ext cx="3416365" cy="2631490"/>
          </a:xfrm>
          <a:prstGeom prst="rect">
            <a:avLst/>
          </a:prstGeom>
          <a:noFill/>
        </p:spPr>
        <p:txBody>
          <a:bodyPr wrap="square" rtlCol="0">
            <a:spAutoFit/>
          </a:bodyPr>
          <a:lstStyle/>
          <a:p>
            <a:r>
              <a:rPr lang="en-US" sz="1100" dirty="0"/>
              <a:t>ADAPT works with the user’s interests to pinpoint the </a:t>
            </a:r>
            <a:r>
              <a:rPr lang="en-US" sz="1100" b="1" dirty="0"/>
              <a:t>direct vulnerabilities and exposure impacts of climate events within a decision maker's jurisdiction</a:t>
            </a:r>
            <a:r>
              <a:rPr lang="en-US" sz="1100" dirty="0"/>
              <a:t>.</a:t>
            </a:r>
            <a:r>
              <a:rPr lang="en-US" sz="1100" b="0" dirty="0"/>
              <a:t> It then calculates the associated costs for each exposure impact, enabling strategic decision-making.</a:t>
            </a:r>
          </a:p>
          <a:p>
            <a:endParaRPr lang="en-US" sz="1100" b="0" dirty="0"/>
          </a:p>
          <a:p>
            <a:r>
              <a:rPr lang="en-US" sz="1100" b="0" dirty="0"/>
              <a:t>To assess impacts, ADAPT considers various variables per jurisdiction, such as residential energy usage, population projections, and electric charge rate tiers. It then applies a varied cohort of Physics-Based and ML modeling algorithms, like Time Series Auto-Arima Forecasting, to predict future trends of those variables</a:t>
            </a:r>
          </a:p>
          <a:p>
            <a:endParaRPr lang="en-US" sz="1100" dirty="0"/>
          </a:p>
        </p:txBody>
      </p:sp>
    </p:spTree>
    <p:extLst>
      <p:ext uri="{BB962C8B-B14F-4D97-AF65-F5344CB8AC3E}">
        <p14:creationId xmlns:p14="http://schemas.microsoft.com/office/powerpoint/2010/main" val="57209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heme/theme1.xml><?xml version="1.0" encoding="utf-8"?>
<a:theme xmlns:a="http://schemas.openxmlformats.org/drawingml/2006/main" name="Blue MITRE">
  <a:themeElements>
    <a:clrScheme name="DB_theme">
      <a:dk1>
        <a:srgbClr val="E6E6E6"/>
      </a:dk1>
      <a:lt1>
        <a:srgbClr val="0D2541"/>
      </a:lt1>
      <a:dk2>
        <a:srgbClr val="FFFFFF"/>
      </a:dk2>
      <a:lt2>
        <a:srgbClr val="000000"/>
      </a:lt2>
      <a:accent1>
        <a:srgbClr val="8FD8F8"/>
      </a:accent1>
      <a:accent2>
        <a:srgbClr val="FEFB00"/>
      </a:accent2>
      <a:accent3>
        <a:srgbClr val="488DC9"/>
      </a:accent3>
      <a:accent4>
        <a:srgbClr val="4FB96E"/>
      </a:accent4>
      <a:accent5>
        <a:srgbClr val="FF6D2B"/>
      </a:accent5>
      <a:accent6>
        <a:srgbClr val="8E7FB9"/>
      </a:accent6>
      <a:hlink>
        <a:srgbClr val="0068DA"/>
      </a:hlink>
      <a:folHlink>
        <a:srgbClr val="FF2D5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8" id="{B5FC25F0-C1DA-0C42-827A-E4F0EE002CF7}" vid="{69D60490-B1BB-1240-A361-8B6830367E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 MITRE</Template>
  <TotalTime>247</TotalTime>
  <Words>1971</Words>
  <Application>Microsoft Macintosh PowerPoint</Application>
  <PresentationFormat>Widescreen</PresentationFormat>
  <Paragraphs>214</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Helvetica Neue</vt:lpstr>
      <vt:lpstr>Trade Gothic Next</vt:lpstr>
      <vt:lpstr>Wingdings</vt:lpstr>
      <vt:lpstr>Blue MITRE</vt:lpstr>
      <vt:lpstr>Optimizing Climate Adaptation Strategies: A Multi-Objective Optimization Approach with MITRE | ADAPT™</vt:lpstr>
      <vt:lpstr>Background and Research Problem</vt:lpstr>
      <vt:lpstr>Complexity of Global Climate Models</vt:lpstr>
      <vt:lpstr>Extreme Climate Events &amp; Hazards are Increasing</vt:lpstr>
      <vt:lpstr>Problem</vt:lpstr>
      <vt:lpstr>MITRE | ADAPT™  Framework and Solution </vt:lpstr>
      <vt:lpstr>MITRE | ADAPT™ Framework: Austin Case Study</vt:lpstr>
      <vt:lpstr>1. Tailored Climate Model Extraction &amp; Down-Selection</vt:lpstr>
      <vt:lpstr>2. Vulnerability &amp; Exposure Modeling</vt:lpstr>
      <vt:lpstr>3a. Adaptation Response Modeling</vt:lpstr>
      <vt:lpstr>3a. Adaptation Response Modeling</vt:lpstr>
      <vt:lpstr>Multi-Objective Optimization Approach for Optimizing Climate Adaptation Strategies</vt:lpstr>
      <vt:lpstr>Multi-Objective Optimization Approach</vt:lpstr>
      <vt:lpstr>Case Study: Adaptation Optimization for White Roofing in Austin</vt:lpstr>
      <vt:lpstr>Case Study: Adaptation Optimization for White Roofing in Austin</vt:lpstr>
      <vt:lpstr>Case Study: Adaptation Optimization for White Roofing in Austin</vt:lpstr>
      <vt:lpstr>Summary</vt:lpstr>
      <vt:lpstr>Next Steps</vt:lpstr>
      <vt:lpstr>Contact us for any further questions or Partnerships</vt:lpstr>
      <vt:lpstr>End</vt:lpstr>
      <vt:lpstr>Figure 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Dhanuj M Gandikota</dc:creator>
  <cp:keywords/>
  <dc:description/>
  <cp:lastModifiedBy>Dhanuj M Gandikota</cp:lastModifiedBy>
  <cp:revision>2</cp:revision>
  <cp:lastPrinted>2020-12-17T13:42:49Z</cp:lastPrinted>
  <dcterms:created xsi:type="dcterms:W3CDTF">2024-12-13T11:20:35Z</dcterms:created>
  <dcterms:modified xsi:type="dcterms:W3CDTF">2024-12-13T15:28:05Z</dcterms:modified>
  <cp:category/>
</cp:coreProperties>
</file>